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  <p:sldMasterId id="2147483660" r:id="rId6"/>
    <p:sldMasterId id="214748367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y="6858000" cx="12192000"/>
  <p:notesSz cx="7315200" cy="96012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gR6Etx67CYmWKtauhB5dm40dtG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00CD5F-33B0-4805-8BF7-BECFD1A34118}">
  <a:tblStyle styleId="{C300CD5F-33B0-4805-8BF7-BECFD1A3411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B80CE346-E01A-4133-AA31-85BE52F692C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customschemas.google.com/relationships/presentationmetadata" Target="metadata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10:notes"/>
          <p:cNvSpPr txBox="1"/>
          <p:nvPr>
            <p:ph idx="1" type="body"/>
          </p:nvPr>
        </p:nvSpPr>
        <p:spPr>
          <a:xfrm>
            <a:off x="731521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403" name="Google Shape;403;p10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:notes"/>
          <p:cNvSpPr/>
          <p:nvPr>
            <p:ph idx="2" type="sldImg"/>
          </p:nvPr>
        </p:nvSpPr>
        <p:spPr>
          <a:xfrm>
            <a:off x="920750" y="719138"/>
            <a:ext cx="5473700" cy="3079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11:notes"/>
          <p:cNvSpPr txBox="1"/>
          <p:nvPr>
            <p:ph idx="1" type="body"/>
          </p:nvPr>
        </p:nvSpPr>
        <p:spPr>
          <a:xfrm>
            <a:off x="255814" y="3818834"/>
            <a:ext cx="6803572" cy="5009469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411" name="Google Shape;411;p11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12:notes"/>
          <p:cNvSpPr txBox="1"/>
          <p:nvPr>
            <p:ph idx="1" type="body"/>
          </p:nvPr>
        </p:nvSpPr>
        <p:spPr>
          <a:xfrm>
            <a:off x="293914" y="4560571"/>
            <a:ext cx="6694715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543" name="Google Shape;543;p12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3:notes"/>
          <p:cNvSpPr/>
          <p:nvPr>
            <p:ph idx="2" type="sldImg"/>
          </p:nvPr>
        </p:nvSpPr>
        <p:spPr>
          <a:xfrm>
            <a:off x="1212850" y="719138"/>
            <a:ext cx="4889500" cy="2751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13:notes"/>
          <p:cNvSpPr txBox="1"/>
          <p:nvPr>
            <p:ph idx="1" type="body"/>
          </p:nvPr>
        </p:nvSpPr>
        <p:spPr>
          <a:xfrm>
            <a:off x="283029" y="3493747"/>
            <a:ext cx="6574971" cy="6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/>
          </a:p>
        </p:txBody>
      </p:sp>
      <p:sp>
        <p:nvSpPr>
          <p:cNvPr id="681" name="Google Shape;681;p13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p14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785" name="Google Shape;785;p14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0" name="Google Shape;790;p15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791" name="Google Shape;791;p15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16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</p:txBody>
      </p:sp>
      <p:sp>
        <p:nvSpPr>
          <p:cNvPr id="815" name="Google Shape;815;p16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7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p17:notes"/>
          <p:cNvSpPr txBox="1"/>
          <p:nvPr>
            <p:ph idx="1" type="body"/>
          </p:nvPr>
        </p:nvSpPr>
        <p:spPr>
          <a:xfrm>
            <a:off x="315686" y="4560571"/>
            <a:ext cx="6738257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/>
          </a:p>
        </p:txBody>
      </p:sp>
      <p:sp>
        <p:nvSpPr>
          <p:cNvPr id="831" name="Google Shape;831;p17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8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p18:notes"/>
          <p:cNvSpPr txBox="1"/>
          <p:nvPr>
            <p:ph idx="1" type="body"/>
          </p:nvPr>
        </p:nvSpPr>
        <p:spPr>
          <a:xfrm>
            <a:off x="731521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847" name="Google Shape;847;p18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9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p19:notes"/>
          <p:cNvSpPr txBox="1"/>
          <p:nvPr>
            <p:ph idx="1" type="body"/>
          </p:nvPr>
        </p:nvSpPr>
        <p:spPr>
          <a:xfrm>
            <a:off x="731521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865" name="Google Shape;865;p19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2:notes"/>
          <p:cNvSpPr txBox="1"/>
          <p:nvPr>
            <p:ph idx="1" type="body"/>
          </p:nvPr>
        </p:nvSpPr>
        <p:spPr>
          <a:xfrm>
            <a:off x="731521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4" name="Google Shape;284;p3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3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4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10" name="Google Shape;310;p4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 txBox="1"/>
          <p:nvPr>
            <p:ph idx="1" type="body"/>
          </p:nvPr>
        </p:nvSpPr>
        <p:spPr>
          <a:xfrm>
            <a:off x="685800" y="4615543"/>
            <a:ext cx="5897881" cy="4265568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17" name="Google Shape;317;p5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6:notes"/>
          <p:cNvSpPr txBox="1"/>
          <p:nvPr>
            <p:ph idx="1" type="body"/>
          </p:nvPr>
        </p:nvSpPr>
        <p:spPr>
          <a:xfrm>
            <a:off x="731521" y="4560571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25" name="Google Shape;325;p6:notes"/>
          <p:cNvSpPr txBox="1"/>
          <p:nvPr>
            <p:ph idx="12" type="sldNum"/>
          </p:nvPr>
        </p:nvSpPr>
        <p:spPr>
          <a:xfrm>
            <a:off x="4143589" y="9119473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/>
          <p:nvPr>
            <p:ph idx="2" type="sldImg"/>
          </p:nvPr>
        </p:nvSpPr>
        <p:spPr>
          <a:xfrm>
            <a:off x="777875" y="1200150"/>
            <a:ext cx="5759450" cy="32400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7:notes"/>
          <p:cNvSpPr txBox="1"/>
          <p:nvPr>
            <p:ph idx="1" type="body"/>
          </p:nvPr>
        </p:nvSpPr>
        <p:spPr>
          <a:xfrm>
            <a:off x="731521" y="4560570"/>
            <a:ext cx="5852160" cy="4558903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7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8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8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:notes"/>
          <p:cNvSpPr/>
          <p:nvPr>
            <p:ph idx="2" type="sldImg"/>
          </p:nvPr>
        </p:nvSpPr>
        <p:spPr>
          <a:xfrm>
            <a:off x="457200" y="719138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9:notes"/>
          <p:cNvSpPr txBox="1"/>
          <p:nvPr>
            <p:ph idx="1" type="body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50900" lIns="101850" spcFirstLastPara="1" rIns="101850" wrap="square" tIns="509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4" name="Google Shape;364;p9:notes"/>
          <p:cNvSpPr txBox="1"/>
          <p:nvPr>
            <p:ph idx="12" type="sldNum"/>
          </p:nvPr>
        </p:nvSpPr>
        <p:spPr>
          <a:xfrm>
            <a:off x="4143589" y="9119473"/>
            <a:ext cx="3169921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50900" lIns="101850" spcFirstLastPara="1" rIns="101850" wrap="square" tIns="50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5" name="Google Shape;1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" y="6085128"/>
            <a:ext cx="7810499" cy="54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3910" y="6421126"/>
            <a:ext cx="3828991" cy="21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1"/>
          <p:cNvPicPr preferRelativeResize="0"/>
          <p:nvPr/>
        </p:nvPicPr>
        <p:blipFill rotWithShape="1">
          <a:blip r:embed="rId5">
            <a:alphaModFix/>
          </a:blip>
          <a:srcRect b="0" l="17830" r="1" t="15496"/>
          <a:stretch/>
        </p:blipFill>
        <p:spPr>
          <a:xfrm>
            <a:off x="0" y="-5316"/>
            <a:ext cx="5380124" cy="35908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1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3" name="Google Shape;9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4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5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6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6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3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7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2" name="Google Shape;122;p37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3" name="Google Shape;123;p3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8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38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0" name="Google Shape;130;p38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1" name="Google Shape;131;p38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2" name="Google Shape;132;p3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0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0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3" name="Google Shape;143;p40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p4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1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1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41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1" name="Google Shape;151;p4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2"/>
          <p:cNvSpPr txBox="1"/>
          <p:nvPr>
            <p:ph idx="1" type="body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4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2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3"/>
          <p:cNvSpPr txBox="1"/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3"/>
          <p:cNvSpPr txBox="1"/>
          <p:nvPr>
            <p:ph idx="1" type="body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4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44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69" name="Google Shape;169;p44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/>
        </p:txBody>
      </p:sp>
      <p:sp>
        <p:nvSpPr>
          <p:cNvPr id="170" name="Google Shape;170;p4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4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4" name="Google Shape;184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6" name="Google Shape;19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4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1" name="Google Shape;211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3" name="Google Shape;223;p5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4" name="Google Shape;224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7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5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5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1" name="Google Shape;23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93B6"/>
              </a:buClr>
              <a:buSzPts val="2400"/>
              <a:buNone/>
              <a:defRPr sz="2400">
                <a:solidFill>
                  <a:srgbClr val="8993B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2000"/>
              <a:buNone/>
              <a:defRPr sz="2000">
                <a:solidFill>
                  <a:srgbClr val="8993B6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800"/>
              <a:buNone/>
              <a:defRPr sz="1800">
                <a:solidFill>
                  <a:srgbClr val="8993B6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3B6"/>
              </a:buClr>
              <a:buSzPts val="1600"/>
              <a:buNone/>
              <a:defRPr sz="1600">
                <a:solidFill>
                  <a:srgbClr val="8993B6"/>
                </a:solidFill>
              </a:defRPr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8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9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" name="Google Shape;6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0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" name="Google Shape;6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1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2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55763" y="189779"/>
            <a:ext cx="3267485" cy="41716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3"/>
          <p:cNvSpPr/>
          <p:nvPr/>
        </p:nvSpPr>
        <p:spPr>
          <a:xfrm>
            <a:off x="1524" y="6775704"/>
            <a:ext cx="12188952" cy="82296"/>
          </a:xfrm>
          <a:prstGeom prst="rect">
            <a:avLst/>
          </a:prstGeom>
          <a:solidFill>
            <a:srgbClr val="495A6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93B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5" Type="http://schemas.openxmlformats.org/officeDocument/2006/relationships/image" Target="../media/image8.jpg"/><Relationship Id="rId6" Type="http://schemas.openxmlformats.org/officeDocument/2006/relationships/image" Target="../media/image12.jpg"/><Relationship Id="rId7" Type="http://schemas.openxmlformats.org/officeDocument/2006/relationships/image" Target="../media/image18.png"/><Relationship Id="rId8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jpg"/><Relationship Id="rId4" Type="http://schemas.openxmlformats.org/officeDocument/2006/relationships/image" Target="../media/image59.png"/><Relationship Id="rId5" Type="http://schemas.openxmlformats.org/officeDocument/2006/relationships/image" Target="../media/image66.png"/><Relationship Id="rId6" Type="http://schemas.openxmlformats.org/officeDocument/2006/relationships/image" Target="../media/image63.png"/><Relationship Id="rId7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1.jpg"/><Relationship Id="rId4" Type="http://schemas.openxmlformats.org/officeDocument/2006/relationships/image" Target="../media/image59.png"/><Relationship Id="rId5" Type="http://schemas.openxmlformats.org/officeDocument/2006/relationships/image" Target="../media/image66.png"/><Relationship Id="rId6" Type="http://schemas.openxmlformats.org/officeDocument/2006/relationships/image" Target="../media/image6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jpg"/><Relationship Id="rId4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jpg"/><Relationship Id="rId4" Type="http://schemas.openxmlformats.org/officeDocument/2006/relationships/image" Target="../media/image6.jpg"/><Relationship Id="rId5" Type="http://schemas.openxmlformats.org/officeDocument/2006/relationships/image" Target="../media/image18.png"/><Relationship Id="rId6" Type="http://schemas.openxmlformats.org/officeDocument/2006/relationships/image" Target="../media/image84.jpg"/><Relationship Id="rId7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jpg"/><Relationship Id="rId4" Type="http://schemas.openxmlformats.org/officeDocument/2006/relationships/image" Target="../media/image79.jpg"/><Relationship Id="rId5" Type="http://schemas.openxmlformats.org/officeDocument/2006/relationships/image" Target="../media/image8.jpg"/><Relationship Id="rId6" Type="http://schemas.openxmlformats.org/officeDocument/2006/relationships/image" Target="../media/image12.jpg"/><Relationship Id="rId7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2.png"/><Relationship Id="rId4" Type="http://schemas.openxmlformats.org/officeDocument/2006/relationships/image" Target="../media/image83.jpg"/><Relationship Id="rId5" Type="http://schemas.openxmlformats.org/officeDocument/2006/relationships/image" Target="../media/image94.png"/><Relationship Id="rId6" Type="http://schemas.openxmlformats.org/officeDocument/2006/relationships/image" Target="../media/image80.jpg"/><Relationship Id="rId7" Type="http://schemas.openxmlformats.org/officeDocument/2006/relationships/image" Target="../media/image7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jpg"/><Relationship Id="rId4" Type="http://schemas.openxmlformats.org/officeDocument/2006/relationships/image" Target="../media/image76.jpg"/><Relationship Id="rId5" Type="http://schemas.openxmlformats.org/officeDocument/2006/relationships/image" Target="../media/image90.jpg"/><Relationship Id="rId6" Type="http://schemas.openxmlformats.org/officeDocument/2006/relationships/image" Target="../media/image78.jpg"/><Relationship Id="rId7" Type="http://schemas.openxmlformats.org/officeDocument/2006/relationships/image" Target="../media/image7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james.morris@noaa.gov" TargetMode="External"/><Relationship Id="rId4" Type="http://schemas.openxmlformats.org/officeDocument/2006/relationships/image" Target="../media/image93.png"/><Relationship Id="rId11" Type="http://schemas.openxmlformats.org/officeDocument/2006/relationships/image" Target="../media/image86.png"/><Relationship Id="rId10" Type="http://schemas.openxmlformats.org/officeDocument/2006/relationships/image" Target="../media/image91.png"/><Relationship Id="rId9" Type="http://schemas.openxmlformats.org/officeDocument/2006/relationships/image" Target="../media/image89.png"/><Relationship Id="rId5" Type="http://schemas.openxmlformats.org/officeDocument/2006/relationships/hyperlink" Target="mailto:gretchen.bath@noaa.gov" TargetMode="External"/><Relationship Id="rId6" Type="http://schemas.openxmlformats.org/officeDocument/2006/relationships/hyperlink" Target="mailto:james.morris@noaa.gov" TargetMode="External"/><Relationship Id="rId7" Type="http://schemas.openxmlformats.org/officeDocument/2006/relationships/image" Target="../media/image88.jpg"/><Relationship Id="rId8" Type="http://schemas.openxmlformats.org/officeDocument/2006/relationships/image" Target="../media/image9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gif"/><Relationship Id="rId4" Type="http://schemas.openxmlformats.org/officeDocument/2006/relationships/image" Target="../media/image40.jpg"/><Relationship Id="rId11" Type="http://schemas.openxmlformats.org/officeDocument/2006/relationships/image" Target="../media/image32.png"/><Relationship Id="rId10" Type="http://schemas.openxmlformats.org/officeDocument/2006/relationships/image" Target="../media/image11.png"/><Relationship Id="rId9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7.png"/><Relationship Id="rId8" Type="http://schemas.openxmlformats.org/officeDocument/2006/relationships/image" Target="../media/image1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36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g"/><Relationship Id="rId4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50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"/>
          <p:cNvSpPr txBox="1"/>
          <p:nvPr/>
        </p:nvSpPr>
        <p:spPr>
          <a:xfrm>
            <a:off x="2977726" y="1699249"/>
            <a:ext cx="88893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Global Review of Megafauna Interactions with Marine Aquaculture Farms</a:t>
            </a:r>
            <a:endParaRPr b="1" i="0" sz="1600" u="none" cap="small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"/>
          <p:cNvSpPr/>
          <p:nvPr/>
        </p:nvSpPr>
        <p:spPr>
          <a:xfrm rot="5400000">
            <a:off x="860730" y="-872485"/>
            <a:ext cx="3705677" cy="5427137"/>
          </a:xfrm>
          <a:prstGeom prst="corner">
            <a:avLst>
              <a:gd fmla="val 11755" name="adj1"/>
              <a:gd fmla="val 20352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"/>
          <p:cNvSpPr/>
          <p:nvPr/>
        </p:nvSpPr>
        <p:spPr>
          <a:xfrm>
            <a:off x="2967597" y="545054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3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"/>
          <p:cNvSpPr/>
          <p:nvPr/>
        </p:nvSpPr>
        <p:spPr>
          <a:xfrm>
            <a:off x="407869" y="-905241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68C1C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lh3.googleusercontent.com/3JSkILFqn4Cwq1kHHkE736QBAG3vp9sosuY33a7JbXb9tgObsfysbtnp5lH1o19htUf-H4AUUUUs7uH-U0OuOG9TbZo7bVXaKxxGjNPG48DTzpKLI13CWOD1px1NoZ-ZaYt9s8eGRwZ-nP3HaXTnc_zMdAfHi7GhnuKEfDyhEY0M0MAgoLOJ6I2nG3hiDMjy6PsNwN1MovydVcoUEv9ee8pov2H7fvq5bE7Xb8h6NgjW3Hbn8i9bkdxI4duxLd9yLeeQI76LtJl3asj31uHq1WM-OAQColTP-Y9lOPVgjbfEagd7y6TzkVK8X5wr9PNtakVqis_VwShojyfOND2V7h9Mw3yNQjThc4u6g4jJ9rXp_0A84n0lvwqbYLyWWO2dB0V6w8jne-cUQBP-VwWj36rx_GLgmue6FJTLWAquszUGP59R-eUaB6fn5AOkLs0M4xSNMjnAOs62tQpRK-B4ExBRQ6UUN0JW_A95qLQC4zcwTXBKZMLx8GLNJnAd9Wh5wZA5wBkj8vcr_pewJjiTU9GGX5DXsnwUUkkckD6Ew_duj5Ty-CYTm06h-NHsM7p3fJ8g3eauFe0ASdbX8EQh4CxjJ13M-LhnGg2-8RE=w957-h637-no" id="255" name="Google Shape;255;p1"/>
          <p:cNvSpPr/>
          <p:nvPr/>
        </p:nvSpPr>
        <p:spPr>
          <a:xfrm>
            <a:off x="1684709" y="-171084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0" l="-13994" r="-1399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"/>
          <p:cNvSpPr/>
          <p:nvPr/>
        </p:nvSpPr>
        <p:spPr>
          <a:xfrm>
            <a:off x="-901879" y="-221919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99BD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"/>
          <p:cNvSpPr/>
          <p:nvPr/>
        </p:nvSpPr>
        <p:spPr>
          <a:xfrm>
            <a:off x="369769" y="522140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"/>
          <p:cNvSpPr/>
          <p:nvPr/>
        </p:nvSpPr>
        <p:spPr>
          <a:xfrm>
            <a:off x="369769" y="1949894"/>
            <a:ext cx="1600200" cy="1389888"/>
          </a:xfrm>
          <a:prstGeom prst="hexagon">
            <a:avLst>
              <a:gd fmla="val 2411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"/>
          <p:cNvSpPr/>
          <p:nvPr/>
        </p:nvSpPr>
        <p:spPr>
          <a:xfrm>
            <a:off x="-916393" y="1213023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0" l="-23995" r="-2399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"/>
          <p:cNvSpPr/>
          <p:nvPr/>
        </p:nvSpPr>
        <p:spPr>
          <a:xfrm>
            <a:off x="2970495" y="-878838"/>
            <a:ext cx="1604550" cy="1391776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99BD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"/>
          <p:cNvSpPr/>
          <p:nvPr/>
        </p:nvSpPr>
        <p:spPr>
          <a:xfrm>
            <a:off x="-939979" y="2637654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8">
              <a:alphaModFix/>
            </a:blip>
            <a:stretch>
              <a:fillRect b="-7759" l="-13994" r="-13995" t="-537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"/>
          <p:cNvSpPr/>
          <p:nvPr/>
        </p:nvSpPr>
        <p:spPr>
          <a:xfrm>
            <a:off x="1673823" y="1254548"/>
            <a:ext cx="1600200" cy="1389888"/>
          </a:xfrm>
          <a:prstGeom prst="hexagon">
            <a:avLst>
              <a:gd fmla="val 24017" name="adj"/>
              <a:gd fmla="val 115470" name="vf"/>
            </a:avLst>
          </a:prstGeom>
          <a:blipFill rotWithShape="1">
            <a:blip r:embed="rId9">
              <a:alphaModFix/>
            </a:blip>
            <a:stretch>
              <a:fillRect b="-7034" l="-10995" r="-10996" t="-494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"/>
          <p:cNvSpPr txBox="1"/>
          <p:nvPr/>
        </p:nvSpPr>
        <p:spPr>
          <a:xfrm>
            <a:off x="4160075" y="3693925"/>
            <a:ext cx="704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Gretchen E. Bath,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Carol Price,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Kenneth L. Riley,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James A. Morris, Jr.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baseline="3000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"/>
          <p:cNvSpPr txBox="1"/>
          <p:nvPr/>
        </p:nvSpPr>
        <p:spPr>
          <a:xfrm>
            <a:off x="7239128" y="5121225"/>
            <a:ext cx="40902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baseline="3000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CSS, Inc under contract to NOAA NCCOS</a:t>
            </a:r>
            <a:endParaRPr b="0" i="1" sz="1100" u="none" cap="none" strike="noStrike">
              <a:solidFill>
                <a:srgbClr val="144A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baseline="3000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North Carolina Aquariums/NC State University</a:t>
            </a:r>
            <a:endParaRPr b="0" i="1" sz="1100" u="none" cap="none" strike="noStrike">
              <a:solidFill>
                <a:srgbClr val="144A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baseline="3000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NOAA NMFS Office of Aquaculture</a:t>
            </a:r>
            <a:endParaRPr b="0" i="1" sz="1100" u="none" cap="none" strike="noStrike">
              <a:solidFill>
                <a:srgbClr val="144A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baseline="3000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1" lang="en-US" sz="1100" u="none" cap="none" strike="noStrike">
                <a:solidFill>
                  <a:srgbClr val="144A94"/>
                </a:solidFill>
                <a:latin typeface="Arial"/>
                <a:ea typeface="Arial"/>
                <a:cs typeface="Arial"/>
                <a:sym typeface="Arial"/>
              </a:rPr>
              <a:t>NOAA/NOS, National Centers for Coastal Ocean Science</a:t>
            </a:r>
            <a:endParaRPr b="0" i="1" sz="1100" u="none" cap="none" strike="noStrike">
              <a:solidFill>
                <a:srgbClr val="144A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381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144A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0"/>
          <p:cNvSpPr txBox="1"/>
          <p:nvPr>
            <p:ph idx="4294967295" type="title"/>
          </p:nvPr>
        </p:nvSpPr>
        <p:spPr>
          <a:xfrm>
            <a:off x="356269" y="327724"/>
            <a:ext cx="42141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B9B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184B9B"/>
                </a:solidFill>
                <a:latin typeface="Calibri"/>
                <a:ea typeface="Calibri"/>
                <a:cs typeface="Calibri"/>
                <a:sym typeface="Calibri"/>
              </a:rPr>
              <a:t>Data Summary </a:t>
            </a:r>
            <a:endParaRPr b="1" sz="3600">
              <a:solidFill>
                <a:srgbClr val="184B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6" name="Google Shape;406;p10"/>
          <p:cNvGraphicFramePr/>
          <p:nvPr/>
        </p:nvGraphicFramePr>
        <p:xfrm>
          <a:off x="610432" y="12828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{B80CE346-E01A-4133-AA31-85BE52F692C0}</a:tableStyleId>
              </a:tblPr>
              <a:tblGrid>
                <a:gridCol w="5866900"/>
                <a:gridCol w="1971075"/>
              </a:tblGrid>
              <a:tr h="54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 period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30+ years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Countries with interactions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Types of aquaculture gear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entanglements and entrapments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407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species (mammals and turtles)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Accidental fatalities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351</a:t>
                      </a:r>
                      <a:endParaRPr b="1" sz="2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s://lh6.googleusercontent.com/8zyR9xijgHBSgSSFoCm3Ff-ogE0a2r-AYVCVHFYYPsofZhiHq0BoXJOOl9RKKHkC7v6rI-5KWi7nGlXfkswJ_7I26b3tqOF2TtdBjjqNZShrlwGSU16blpQmHBZxsImCqwpqi_qmPVU0mvUSgsrIgA" id="407" name="Google Shape;4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8403" y="1491357"/>
            <a:ext cx="3133165" cy="313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1"/>
          <p:cNvPicPr preferRelativeResize="0"/>
          <p:nvPr/>
        </p:nvPicPr>
        <p:blipFill rotWithShape="1">
          <a:blip r:embed="rId3">
            <a:alphaModFix/>
          </a:blip>
          <a:srcRect b="9270" l="0" r="0" t="-13449"/>
          <a:stretch/>
        </p:blipFill>
        <p:spPr>
          <a:xfrm>
            <a:off x="-4842" y="-1029977"/>
            <a:ext cx="12192000" cy="78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1"/>
          <p:cNvSpPr/>
          <p:nvPr/>
        </p:nvSpPr>
        <p:spPr>
          <a:xfrm>
            <a:off x="3646875" y="5641100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"/>
          <p:cNvSpPr/>
          <p:nvPr/>
        </p:nvSpPr>
        <p:spPr>
          <a:xfrm>
            <a:off x="7178723" y="129175"/>
            <a:ext cx="48558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Longline Shellfish Farms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 past 30 years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1"/>
          <p:cNvSpPr/>
          <p:nvPr/>
        </p:nvSpPr>
        <p:spPr>
          <a:xfrm>
            <a:off x="4555425" y="547125"/>
            <a:ext cx="12168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" name="Google Shape;417;p11"/>
          <p:cNvGrpSpPr/>
          <p:nvPr/>
        </p:nvGrpSpPr>
        <p:grpSpPr>
          <a:xfrm>
            <a:off x="4053441" y="6053196"/>
            <a:ext cx="403661" cy="341250"/>
            <a:chOff x="285578" y="1173376"/>
            <a:chExt cx="807320" cy="682500"/>
          </a:xfrm>
        </p:grpSpPr>
        <p:pic>
          <p:nvPicPr>
            <p:cNvPr id="418" name="Google Shape;418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0" name="Google Shape;420;p11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12">
            <a:off x="4982306" y="1065671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1"/>
          <p:cNvSpPr/>
          <p:nvPr/>
        </p:nvSpPr>
        <p:spPr>
          <a:xfrm>
            <a:off x="4993419" y="996554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2791" y="1091839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1"/>
          <p:cNvSpPr/>
          <p:nvPr/>
        </p:nvSpPr>
        <p:spPr>
          <a:xfrm>
            <a:off x="4603441" y="992072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1"/>
          <p:cNvSpPr txBox="1"/>
          <p:nvPr/>
        </p:nvSpPr>
        <p:spPr>
          <a:xfrm>
            <a:off x="4564875" y="493058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1"/>
          <p:cNvSpPr txBox="1"/>
          <p:nvPr/>
        </p:nvSpPr>
        <p:spPr>
          <a:xfrm>
            <a:off x="3660025" y="55750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ARGENTINA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p11"/>
          <p:cNvCxnSpPr/>
          <p:nvPr/>
        </p:nvCxnSpPr>
        <p:spPr>
          <a:xfrm flipH="1" rot="10800000">
            <a:off x="4564883" y="930725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7" name="Google Shape;427;p11"/>
          <p:cNvCxnSpPr/>
          <p:nvPr/>
        </p:nvCxnSpPr>
        <p:spPr>
          <a:xfrm flipH="1" rot="10800000">
            <a:off x="3656337" y="60015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8" name="Google Shape;428;p11"/>
          <p:cNvSpPr/>
          <p:nvPr/>
        </p:nvSpPr>
        <p:spPr>
          <a:xfrm>
            <a:off x="3770450" y="1916575"/>
            <a:ext cx="1216800" cy="885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2924300" y="2829575"/>
            <a:ext cx="1216800" cy="885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5853025" y="5773225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1"/>
          <p:cNvSpPr/>
          <p:nvPr/>
        </p:nvSpPr>
        <p:spPr>
          <a:xfrm>
            <a:off x="10490650" y="3488525"/>
            <a:ext cx="1216800" cy="6699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1"/>
          <p:cNvSpPr/>
          <p:nvPr/>
        </p:nvSpPr>
        <p:spPr>
          <a:xfrm>
            <a:off x="10878750" y="4841325"/>
            <a:ext cx="12168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1"/>
          <p:cNvSpPr/>
          <p:nvPr/>
        </p:nvSpPr>
        <p:spPr>
          <a:xfrm>
            <a:off x="8078050" y="5409100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1"/>
          <p:cNvSpPr txBox="1"/>
          <p:nvPr/>
        </p:nvSpPr>
        <p:spPr>
          <a:xfrm>
            <a:off x="8103200" y="53645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108708" y="4184350"/>
            <a:ext cx="1233600" cy="2548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11"/>
          <p:cNvGrpSpPr/>
          <p:nvPr/>
        </p:nvGrpSpPr>
        <p:grpSpPr>
          <a:xfrm>
            <a:off x="127566" y="4231879"/>
            <a:ext cx="403661" cy="341250"/>
            <a:chOff x="285578" y="1173376"/>
            <a:chExt cx="807320" cy="682500"/>
          </a:xfrm>
        </p:grpSpPr>
        <p:pic>
          <p:nvPicPr>
            <p:cNvPr id="437" name="Google Shape;437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1"/>
          <p:cNvGrpSpPr/>
          <p:nvPr/>
        </p:nvGrpSpPr>
        <p:grpSpPr>
          <a:xfrm>
            <a:off x="158988" y="4946259"/>
            <a:ext cx="340812" cy="340840"/>
            <a:chOff x="285813" y="2909863"/>
            <a:chExt cx="681624" cy="682500"/>
          </a:xfrm>
        </p:grpSpPr>
        <p:pic>
          <p:nvPicPr>
            <p:cNvPr id="440" name="Google Shape;440;p11"/>
            <p:cNvPicPr preferRelativeResize="0"/>
            <p:nvPr/>
          </p:nvPicPr>
          <p:blipFill rotWithShape="1">
            <a:blip r:embed="rId6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11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1"/>
          <p:cNvGrpSpPr/>
          <p:nvPr/>
        </p:nvGrpSpPr>
        <p:grpSpPr>
          <a:xfrm>
            <a:off x="159000" y="5303278"/>
            <a:ext cx="340800" cy="340772"/>
            <a:chOff x="147699" y="127425"/>
            <a:chExt cx="681600" cy="682500"/>
          </a:xfrm>
        </p:grpSpPr>
        <p:pic>
          <p:nvPicPr>
            <p:cNvPr id="443" name="Google Shape;443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7851" y="138051"/>
              <a:ext cx="661276" cy="66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11"/>
            <p:cNvSpPr/>
            <p:nvPr/>
          </p:nvSpPr>
          <p:spPr>
            <a:xfrm>
              <a:off x="147699" y="127425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1"/>
          <p:cNvGrpSpPr/>
          <p:nvPr/>
        </p:nvGrpSpPr>
        <p:grpSpPr>
          <a:xfrm>
            <a:off x="159000" y="4589297"/>
            <a:ext cx="340800" cy="340772"/>
            <a:chOff x="420500" y="5558000"/>
            <a:chExt cx="681600" cy="682500"/>
          </a:xfrm>
        </p:grpSpPr>
        <p:pic>
          <p:nvPicPr>
            <p:cNvPr id="446" name="Google Shape;446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200" y="5748199"/>
              <a:ext cx="604200" cy="3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11"/>
            <p:cNvSpPr/>
            <p:nvPr/>
          </p:nvSpPr>
          <p:spPr>
            <a:xfrm>
              <a:off x="420500" y="5558000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48" name="Google Shape;448;p11"/>
          <p:cNvCxnSpPr/>
          <p:nvPr/>
        </p:nvCxnSpPr>
        <p:spPr>
          <a:xfrm flipH="1" rot="10800000">
            <a:off x="10897662" y="5226617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9" name="Google Shape;449;p11"/>
          <p:cNvSpPr txBox="1"/>
          <p:nvPr/>
        </p:nvSpPr>
        <p:spPr>
          <a:xfrm>
            <a:off x="10897650" y="480742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ZEALAND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 txBox="1"/>
          <p:nvPr/>
        </p:nvSpPr>
        <p:spPr>
          <a:xfrm>
            <a:off x="3785350" y="1876929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CANADA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1" name="Google Shape;451;p11"/>
          <p:cNvCxnSpPr/>
          <p:nvPr/>
        </p:nvCxnSpPr>
        <p:spPr>
          <a:xfrm flipH="1" rot="10800000">
            <a:off x="3785362" y="2345717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2" name="Google Shape;452;p11"/>
          <p:cNvSpPr txBox="1"/>
          <p:nvPr/>
        </p:nvSpPr>
        <p:spPr>
          <a:xfrm>
            <a:off x="2938475" y="2784679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UNITED STATES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3" name="Google Shape;453;p11"/>
          <p:cNvCxnSpPr/>
          <p:nvPr/>
        </p:nvCxnSpPr>
        <p:spPr>
          <a:xfrm flipH="1" rot="10800000">
            <a:off x="2929037" y="3233570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4" name="Google Shape;454;p11"/>
          <p:cNvSpPr txBox="1"/>
          <p:nvPr/>
        </p:nvSpPr>
        <p:spPr>
          <a:xfrm>
            <a:off x="10504825" y="3428167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PHILIPPINES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5" name="Google Shape;455;p11"/>
          <p:cNvCxnSpPr/>
          <p:nvPr/>
        </p:nvCxnSpPr>
        <p:spPr>
          <a:xfrm flipH="1" rot="10800000">
            <a:off x="10495387" y="371669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6" name="Google Shape;456;p11"/>
          <p:cNvSpPr txBox="1"/>
          <p:nvPr/>
        </p:nvSpPr>
        <p:spPr>
          <a:xfrm>
            <a:off x="5862475" y="5703283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AFRICA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p11"/>
          <p:cNvCxnSpPr/>
          <p:nvPr/>
        </p:nvCxnSpPr>
        <p:spPr>
          <a:xfrm flipH="1" rot="10800000">
            <a:off x="5857762" y="611109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8" name="Google Shape;458;p11"/>
          <p:cNvSpPr/>
          <p:nvPr/>
        </p:nvSpPr>
        <p:spPr>
          <a:xfrm>
            <a:off x="8888450" y="2110650"/>
            <a:ext cx="12168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"/>
          <p:cNvSpPr txBox="1"/>
          <p:nvPr/>
        </p:nvSpPr>
        <p:spPr>
          <a:xfrm>
            <a:off x="8897900" y="2064592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 KOREA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460;p11"/>
          <p:cNvCxnSpPr/>
          <p:nvPr/>
        </p:nvCxnSpPr>
        <p:spPr>
          <a:xfrm flipH="1" rot="10800000">
            <a:off x="8893187" y="2511617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1" name="Google Shape;461;p11"/>
          <p:cNvSpPr/>
          <p:nvPr/>
        </p:nvSpPr>
        <p:spPr>
          <a:xfrm>
            <a:off x="159000" y="5660222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462;p11"/>
          <p:cNvGrpSpPr/>
          <p:nvPr/>
        </p:nvGrpSpPr>
        <p:grpSpPr>
          <a:xfrm>
            <a:off x="5337341" y="987196"/>
            <a:ext cx="403661" cy="341250"/>
            <a:chOff x="285578" y="1173376"/>
            <a:chExt cx="807320" cy="682500"/>
          </a:xfrm>
        </p:grpSpPr>
        <p:pic>
          <p:nvPicPr>
            <p:cNvPr id="463" name="Google Shape;463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11"/>
          <p:cNvSpPr txBox="1"/>
          <p:nvPr/>
        </p:nvSpPr>
        <p:spPr>
          <a:xfrm>
            <a:off x="4564867" y="704283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1998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2012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"/>
          <p:cNvSpPr txBox="1"/>
          <p:nvPr/>
        </p:nvSpPr>
        <p:spPr>
          <a:xfrm>
            <a:off x="3660029" y="574705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2011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" name="Google Shape;467;p11"/>
          <p:cNvGrpSpPr/>
          <p:nvPr/>
        </p:nvGrpSpPr>
        <p:grpSpPr>
          <a:xfrm>
            <a:off x="3558541" y="3313511"/>
            <a:ext cx="340800" cy="340772"/>
            <a:chOff x="147699" y="127425"/>
            <a:chExt cx="681600" cy="682500"/>
          </a:xfrm>
        </p:grpSpPr>
        <p:pic>
          <p:nvPicPr>
            <p:cNvPr id="468" name="Google Shape;468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7851" y="138051"/>
              <a:ext cx="661276" cy="66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11"/>
            <p:cNvSpPr/>
            <p:nvPr/>
          </p:nvSpPr>
          <p:spPr>
            <a:xfrm>
              <a:off x="147699" y="127425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3170566" y="3313511"/>
            <a:ext cx="340800" cy="340772"/>
            <a:chOff x="147699" y="127425"/>
            <a:chExt cx="681600" cy="682500"/>
          </a:xfrm>
        </p:grpSpPr>
        <p:pic>
          <p:nvPicPr>
            <p:cNvPr id="471" name="Google Shape;471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7851" y="138051"/>
              <a:ext cx="661276" cy="66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11"/>
            <p:cNvSpPr/>
            <p:nvPr/>
          </p:nvSpPr>
          <p:spPr>
            <a:xfrm>
              <a:off x="147699" y="127425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1"/>
          <p:cNvGrpSpPr/>
          <p:nvPr/>
        </p:nvGrpSpPr>
        <p:grpSpPr>
          <a:xfrm>
            <a:off x="4590558" y="2397228"/>
            <a:ext cx="340800" cy="340772"/>
            <a:chOff x="147699" y="127425"/>
            <a:chExt cx="681600" cy="682500"/>
          </a:xfrm>
        </p:grpSpPr>
        <p:pic>
          <p:nvPicPr>
            <p:cNvPr id="474" name="Google Shape;474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7851" y="138051"/>
              <a:ext cx="661276" cy="66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11"/>
            <p:cNvSpPr/>
            <p:nvPr/>
          </p:nvSpPr>
          <p:spPr>
            <a:xfrm>
              <a:off x="147699" y="127425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6" name="Google Shape;47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8976" y="2402534"/>
            <a:ext cx="330638" cy="3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1"/>
          <p:cNvSpPr/>
          <p:nvPr/>
        </p:nvSpPr>
        <p:spPr>
          <a:xfrm>
            <a:off x="4213900" y="2397228"/>
            <a:ext cx="340800" cy="340772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47401" y="2402509"/>
            <a:ext cx="330638" cy="3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1"/>
          <p:cNvSpPr/>
          <p:nvPr/>
        </p:nvSpPr>
        <p:spPr>
          <a:xfrm>
            <a:off x="3846691" y="2390166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1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12">
            <a:off x="10922256" y="5360571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1"/>
          <p:cNvSpPr/>
          <p:nvPr/>
        </p:nvSpPr>
        <p:spPr>
          <a:xfrm>
            <a:off x="10924356" y="5286754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11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12">
            <a:off x="11295544" y="5360558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1"/>
          <p:cNvSpPr/>
          <p:nvPr/>
        </p:nvSpPr>
        <p:spPr>
          <a:xfrm>
            <a:off x="11312031" y="5286754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4" name="Google Shape;484;p11"/>
          <p:cNvGrpSpPr/>
          <p:nvPr/>
        </p:nvGrpSpPr>
        <p:grpSpPr>
          <a:xfrm>
            <a:off x="11659932" y="5286754"/>
            <a:ext cx="403661" cy="341250"/>
            <a:chOff x="285578" y="1173376"/>
            <a:chExt cx="807320" cy="682500"/>
          </a:xfrm>
        </p:grpSpPr>
        <p:pic>
          <p:nvPicPr>
            <p:cNvPr id="485" name="Google Shape;485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" name="Google Shape;487;p11"/>
          <p:cNvSpPr txBox="1"/>
          <p:nvPr/>
        </p:nvSpPr>
        <p:spPr>
          <a:xfrm>
            <a:off x="10888192" y="4979121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1996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2000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2011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8" name="Google Shape;488;p11"/>
          <p:cNvGrpSpPr/>
          <p:nvPr/>
        </p:nvGrpSpPr>
        <p:grpSpPr>
          <a:xfrm>
            <a:off x="9486366" y="2561804"/>
            <a:ext cx="403661" cy="341250"/>
            <a:chOff x="285578" y="1173376"/>
            <a:chExt cx="807320" cy="682500"/>
          </a:xfrm>
        </p:grpSpPr>
        <p:pic>
          <p:nvPicPr>
            <p:cNvPr id="489" name="Google Shape;489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1"/>
          <p:cNvGrpSpPr/>
          <p:nvPr/>
        </p:nvGrpSpPr>
        <p:grpSpPr>
          <a:xfrm>
            <a:off x="9082705" y="2561727"/>
            <a:ext cx="403661" cy="341386"/>
            <a:chOff x="285578" y="1173376"/>
            <a:chExt cx="807320" cy="682500"/>
          </a:xfrm>
        </p:grpSpPr>
        <p:pic>
          <p:nvPicPr>
            <p:cNvPr id="492" name="Google Shape;492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11"/>
          <p:cNvSpPr txBox="1"/>
          <p:nvPr/>
        </p:nvSpPr>
        <p:spPr>
          <a:xfrm>
            <a:off x="8893167" y="2262771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2015   2019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5" name="Google Shape;495;p11"/>
          <p:cNvGrpSpPr/>
          <p:nvPr/>
        </p:nvGrpSpPr>
        <p:grpSpPr>
          <a:xfrm>
            <a:off x="6254866" y="6169129"/>
            <a:ext cx="403661" cy="341250"/>
            <a:chOff x="285578" y="1173376"/>
            <a:chExt cx="807320" cy="682500"/>
          </a:xfrm>
        </p:grpSpPr>
        <p:pic>
          <p:nvPicPr>
            <p:cNvPr id="496" name="Google Shape;496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11"/>
          <p:cNvSpPr txBox="1"/>
          <p:nvPr/>
        </p:nvSpPr>
        <p:spPr>
          <a:xfrm>
            <a:off x="5857754" y="587510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1"/>
          <p:cNvSpPr txBox="1"/>
          <p:nvPr/>
        </p:nvSpPr>
        <p:spPr>
          <a:xfrm>
            <a:off x="3779892" y="2069971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2009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2013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0" name="Google Shape;500;p11"/>
          <p:cNvGrpSpPr/>
          <p:nvPr/>
        </p:nvGrpSpPr>
        <p:grpSpPr>
          <a:xfrm>
            <a:off x="8107191" y="5866029"/>
            <a:ext cx="403661" cy="341250"/>
            <a:chOff x="285578" y="1173376"/>
            <a:chExt cx="807320" cy="682500"/>
          </a:xfrm>
        </p:grpSpPr>
        <p:pic>
          <p:nvPicPr>
            <p:cNvPr id="501" name="Google Shape;501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1"/>
          <p:cNvGrpSpPr/>
          <p:nvPr/>
        </p:nvGrpSpPr>
        <p:grpSpPr>
          <a:xfrm>
            <a:off x="8481807" y="5866029"/>
            <a:ext cx="403661" cy="341250"/>
            <a:chOff x="285578" y="1173376"/>
            <a:chExt cx="807320" cy="682500"/>
          </a:xfrm>
        </p:grpSpPr>
        <p:pic>
          <p:nvPicPr>
            <p:cNvPr id="504" name="Google Shape;504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11"/>
          <p:cNvGrpSpPr/>
          <p:nvPr/>
        </p:nvGrpSpPr>
        <p:grpSpPr>
          <a:xfrm>
            <a:off x="8866591" y="5866029"/>
            <a:ext cx="403661" cy="341250"/>
            <a:chOff x="285578" y="1173376"/>
            <a:chExt cx="807320" cy="682500"/>
          </a:xfrm>
        </p:grpSpPr>
        <p:pic>
          <p:nvPicPr>
            <p:cNvPr id="507" name="Google Shape;507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9" name="Google Shape;509;p11"/>
          <p:cNvSpPr txBox="1"/>
          <p:nvPr/>
        </p:nvSpPr>
        <p:spPr>
          <a:xfrm>
            <a:off x="8096909" y="5548850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1998    2004   2008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0" name="Google Shape;510;p11"/>
          <p:cNvGrpSpPr/>
          <p:nvPr/>
        </p:nvGrpSpPr>
        <p:grpSpPr>
          <a:xfrm>
            <a:off x="10535312" y="3766891"/>
            <a:ext cx="403661" cy="341250"/>
            <a:chOff x="285578" y="1173376"/>
            <a:chExt cx="807320" cy="682500"/>
          </a:xfrm>
        </p:grpSpPr>
        <p:pic>
          <p:nvPicPr>
            <p:cNvPr id="511" name="Google Shape;511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11"/>
          <p:cNvGrpSpPr/>
          <p:nvPr/>
        </p:nvGrpSpPr>
        <p:grpSpPr>
          <a:xfrm>
            <a:off x="10938971" y="3767135"/>
            <a:ext cx="340800" cy="340772"/>
            <a:chOff x="420500" y="5558000"/>
            <a:chExt cx="681600" cy="682500"/>
          </a:xfrm>
        </p:grpSpPr>
        <p:pic>
          <p:nvPicPr>
            <p:cNvPr id="514" name="Google Shape;514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200" y="5748199"/>
              <a:ext cx="604200" cy="3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11"/>
            <p:cNvSpPr/>
            <p:nvPr/>
          </p:nvSpPr>
          <p:spPr>
            <a:xfrm>
              <a:off x="420500" y="5558000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11"/>
          <p:cNvSpPr txBox="1"/>
          <p:nvPr/>
        </p:nvSpPr>
        <p:spPr>
          <a:xfrm>
            <a:off x="2933742" y="2981646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2014   2022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>
            <a:off x="164100" y="6017200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>
            <a:off x="164100" y="6324375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>
            <a:off x="9750450" y="5768775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1"/>
          <p:cNvSpPr txBox="1"/>
          <p:nvPr/>
        </p:nvSpPr>
        <p:spPr>
          <a:xfrm>
            <a:off x="9759900" y="57208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1"/>
          <p:cNvSpPr txBox="1"/>
          <p:nvPr/>
        </p:nvSpPr>
        <p:spPr>
          <a:xfrm>
            <a:off x="9759904" y="58663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p11"/>
          <p:cNvGrpSpPr/>
          <p:nvPr/>
        </p:nvGrpSpPr>
        <p:grpSpPr>
          <a:xfrm>
            <a:off x="10195883" y="6169129"/>
            <a:ext cx="403661" cy="341250"/>
            <a:chOff x="285578" y="1173376"/>
            <a:chExt cx="807320" cy="682500"/>
          </a:xfrm>
        </p:grpSpPr>
        <p:pic>
          <p:nvPicPr>
            <p:cNvPr id="523" name="Google Shape;523;p11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4" name="Google Shape;524;p11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25" name="Google Shape;525;p11"/>
          <p:cNvCxnSpPr/>
          <p:nvPr/>
        </p:nvCxnSpPr>
        <p:spPr>
          <a:xfrm flipH="1" rot="10800000">
            <a:off x="9759912" y="61119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6" name="Google Shape;526;p11"/>
          <p:cNvCxnSpPr/>
          <p:nvPr/>
        </p:nvCxnSpPr>
        <p:spPr>
          <a:xfrm flipH="1" rot="10800000">
            <a:off x="8087487" y="57822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7" name="Google Shape;527;p11"/>
          <p:cNvSpPr txBox="1"/>
          <p:nvPr/>
        </p:nvSpPr>
        <p:spPr>
          <a:xfrm>
            <a:off x="10310400" y="2584575"/>
            <a:ext cx="403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45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24565" y="3772446"/>
            <a:ext cx="330638" cy="3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1"/>
          <p:cNvSpPr/>
          <p:nvPr/>
        </p:nvSpPr>
        <p:spPr>
          <a:xfrm>
            <a:off x="11319489" y="3767141"/>
            <a:ext cx="340800" cy="340772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0" name="Google Shape;530;p11"/>
          <p:cNvCxnSpPr/>
          <p:nvPr/>
        </p:nvCxnSpPr>
        <p:spPr>
          <a:xfrm flipH="1">
            <a:off x="5719275" y="820850"/>
            <a:ext cx="556200" cy="330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31" name="Google Shape;531;p11"/>
          <p:cNvSpPr txBox="1"/>
          <p:nvPr/>
        </p:nvSpPr>
        <p:spPr>
          <a:xfrm>
            <a:off x="6275475" y="596300"/>
            <a:ext cx="146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mussel longline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1"/>
          <p:cNvSpPr txBox="1"/>
          <p:nvPr/>
        </p:nvSpPr>
        <p:spPr>
          <a:xfrm>
            <a:off x="288225" y="221425"/>
            <a:ext cx="376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Mussel farm</a:t>
            </a: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spat lines were the cause of entanglement in all but 1 report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1"/>
          <p:cNvSpPr txBox="1"/>
          <p:nvPr/>
        </p:nvSpPr>
        <p:spPr>
          <a:xfrm>
            <a:off x="461500" y="4197067"/>
            <a:ext cx="7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1"/>
          <p:cNvSpPr txBox="1"/>
          <p:nvPr/>
        </p:nvSpPr>
        <p:spPr>
          <a:xfrm>
            <a:off x="461500" y="4916575"/>
            <a:ext cx="100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pinnipeds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1"/>
          <p:cNvSpPr txBox="1"/>
          <p:nvPr/>
        </p:nvSpPr>
        <p:spPr>
          <a:xfrm>
            <a:off x="461500" y="5273554"/>
            <a:ext cx="7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turtles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1"/>
          <p:cNvSpPr txBox="1"/>
          <p:nvPr/>
        </p:nvSpPr>
        <p:spPr>
          <a:xfrm>
            <a:off x="461500" y="4559575"/>
            <a:ext cx="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dolphins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"/>
          <p:cNvSpPr txBox="1"/>
          <p:nvPr/>
        </p:nvSpPr>
        <p:spPr>
          <a:xfrm>
            <a:off x="466223" y="5636075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"/>
          <p:cNvSpPr txBox="1"/>
          <p:nvPr/>
        </p:nvSpPr>
        <p:spPr>
          <a:xfrm>
            <a:off x="466223" y="59626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mussel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1"/>
          <p:cNvSpPr txBox="1"/>
          <p:nvPr/>
        </p:nvSpPr>
        <p:spPr>
          <a:xfrm>
            <a:off x="466223" y="6269775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oyster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2"/>
          <p:cNvPicPr preferRelativeResize="0"/>
          <p:nvPr/>
        </p:nvPicPr>
        <p:blipFill rotWithShape="1">
          <a:blip r:embed="rId3">
            <a:alphaModFix/>
          </a:blip>
          <a:srcRect b="9270" l="0" r="0" t="-13449"/>
          <a:stretch/>
        </p:blipFill>
        <p:spPr>
          <a:xfrm>
            <a:off x="0" y="-1001677"/>
            <a:ext cx="12192000" cy="78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2"/>
          <p:cNvSpPr/>
          <p:nvPr/>
        </p:nvSpPr>
        <p:spPr>
          <a:xfrm>
            <a:off x="283000" y="5203725"/>
            <a:ext cx="1899300" cy="8772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2"/>
          <p:cNvSpPr/>
          <p:nvPr/>
        </p:nvSpPr>
        <p:spPr>
          <a:xfrm>
            <a:off x="58150" y="53375"/>
            <a:ext cx="5939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Marine Finfish Farms - cetaceans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 past 30 years</a:t>
            </a:r>
            <a:endParaRPr b="1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2"/>
          <p:cNvSpPr/>
          <p:nvPr/>
        </p:nvSpPr>
        <p:spPr>
          <a:xfrm>
            <a:off x="4555425" y="775725"/>
            <a:ext cx="12168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21">
            <a:off x="343306" y="5763163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2"/>
          <p:cNvSpPr/>
          <p:nvPr/>
        </p:nvSpPr>
        <p:spPr>
          <a:xfrm>
            <a:off x="349706" y="5684734"/>
            <a:ext cx="340800" cy="34125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12">
            <a:off x="4982306" y="1294271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2"/>
          <p:cNvSpPr/>
          <p:nvPr/>
        </p:nvSpPr>
        <p:spPr>
          <a:xfrm>
            <a:off x="4993419" y="1225154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"/>
          <p:cNvSpPr txBox="1"/>
          <p:nvPr/>
        </p:nvSpPr>
        <p:spPr>
          <a:xfrm>
            <a:off x="4583663" y="767458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"/>
          <p:cNvSpPr txBox="1"/>
          <p:nvPr/>
        </p:nvSpPr>
        <p:spPr>
          <a:xfrm>
            <a:off x="593463" y="5168950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5" name="Google Shape;555;p12"/>
          <p:cNvCxnSpPr/>
          <p:nvPr/>
        </p:nvCxnSpPr>
        <p:spPr>
          <a:xfrm flipH="1" rot="10800000">
            <a:off x="4564883" y="1159325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p12"/>
          <p:cNvCxnSpPr/>
          <p:nvPr/>
        </p:nvCxnSpPr>
        <p:spPr>
          <a:xfrm flipH="1" rot="10800000">
            <a:off x="292425" y="5637050"/>
            <a:ext cx="1882200" cy="13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7" name="Google Shape;557;p12"/>
          <p:cNvSpPr/>
          <p:nvPr/>
        </p:nvSpPr>
        <p:spPr>
          <a:xfrm>
            <a:off x="189049" y="1154575"/>
            <a:ext cx="2641499" cy="885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"/>
          <p:cNvSpPr/>
          <p:nvPr/>
        </p:nvSpPr>
        <p:spPr>
          <a:xfrm>
            <a:off x="10185850" y="3540125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"/>
          <p:cNvSpPr/>
          <p:nvPr/>
        </p:nvSpPr>
        <p:spPr>
          <a:xfrm>
            <a:off x="10554400" y="4841325"/>
            <a:ext cx="10392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"/>
          <p:cNvSpPr/>
          <p:nvPr/>
        </p:nvSpPr>
        <p:spPr>
          <a:xfrm>
            <a:off x="8459050" y="4799500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"/>
          <p:cNvSpPr txBox="1"/>
          <p:nvPr/>
        </p:nvSpPr>
        <p:spPr>
          <a:xfrm>
            <a:off x="8484200" y="47549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12"/>
          <p:cNvCxnSpPr/>
          <p:nvPr/>
        </p:nvCxnSpPr>
        <p:spPr>
          <a:xfrm flipH="1" rot="10800000">
            <a:off x="10566214" y="5226017"/>
            <a:ext cx="1027200" cy="5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3" name="Google Shape;563;p12"/>
          <p:cNvSpPr txBox="1"/>
          <p:nvPr/>
        </p:nvSpPr>
        <p:spPr>
          <a:xfrm>
            <a:off x="10488000" y="4794250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ZEALAND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"/>
          <p:cNvSpPr txBox="1"/>
          <p:nvPr/>
        </p:nvSpPr>
        <p:spPr>
          <a:xfrm>
            <a:off x="939233" y="1122237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CANADA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p12"/>
          <p:cNvCxnSpPr/>
          <p:nvPr/>
        </p:nvCxnSpPr>
        <p:spPr>
          <a:xfrm>
            <a:off x="216975" y="1555758"/>
            <a:ext cx="2642400" cy="3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6" name="Google Shape;566;p12"/>
          <p:cNvSpPr txBox="1"/>
          <p:nvPr/>
        </p:nvSpPr>
        <p:spPr>
          <a:xfrm>
            <a:off x="10200025" y="3475333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BRUNEI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7" name="Google Shape;567;p12"/>
          <p:cNvCxnSpPr/>
          <p:nvPr/>
        </p:nvCxnSpPr>
        <p:spPr>
          <a:xfrm flipH="1" rot="10800000">
            <a:off x="10190587" y="386909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8" name="Google Shape;568;p12"/>
          <p:cNvSpPr txBox="1"/>
          <p:nvPr/>
        </p:nvSpPr>
        <p:spPr>
          <a:xfrm>
            <a:off x="4564867" y="908442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2"/>
          <p:cNvSpPr txBox="1"/>
          <p:nvPr/>
        </p:nvSpPr>
        <p:spPr>
          <a:xfrm>
            <a:off x="303125" y="5371000"/>
            <a:ext cx="1974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2007    2020    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2007 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2007-2017 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2"/>
          <p:cNvSpPr txBox="1"/>
          <p:nvPr/>
        </p:nvSpPr>
        <p:spPr>
          <a:xfrm>
            <a:off x="10545001" y="4973500"/>
            <a:ext cx="1039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1987-2018 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1" name="Google Shape;571;p12"/>
          <p:cNvGrpSpPr/>
          <p:nvPr/>
        </p:nvGrpSpPr>
        <p:grpSpPr>
          <a:xfrm>
            <a:off x="8488191" y="5256429"/>
            <a:ext cx="403661" cy="341250"/>
            <a:chOff x="285578" y="1173376"/>
            <a:chExt cx="807320" cy="682500"/>
          </a:xfrm>
        </p:grpSpPr>
        <p:pic>
          <p:nvPicPr>
            <p:cNvPr id="572" name="Google Shape;572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12"/>
          <p:cNvSpPr txBox="1"/>
          <p:nvPr/>
        </p:nvSpPr>
        <p:spPr>
          <a:xfrm>
            <a:off x="8477909" y="4939250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1993 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1990-1999 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5" name="Google Shape;575;p12"/>
          <p:cNvGrpSpPr/>
          <p:nvPr/>
        </p:nvGrpSpPr>
        <p:grpSpPr>
          <a:xfrm>
            <a:off x="10597149" y="3936666"/>
            <a:ext cx="403661" cy="341250"/>
            <a:chOff x="285578" y="1173376"/>
            <a:chExt cx="807320" cy="682500"/>
          </a:xfrm>
        </p:grpSpPr>
        <p:pic>
          <p:nvPicPr>
            <p:cNvPr id="576" name="Google Shape;576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12"/>
          <p:cNvSpPr/>
          <p:nvPr/>
        </p:nvSpPr>
        <p:spPr>
          <a:xfrm>
            <a:off x="8302650" y="5768775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"/>
          <p:cNvSpPr txBox="1"/>
          <p:nvPr/>
        </p:nvSpPr>
        <p:spPr>
          <a:xfrm>
            <a:off x="8312100" y="57208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"/>
          <p:cNvSpPr txBox="1"/>
          <p:nvPr/>
        </p:nvSpPr>
        <p:spPr>
          <a:xfrm>
            <a:off x="8312104" y="58663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1" name="Google Shape;581;p12"/>
          <p:cNvCxnSpPr/>
          <p:nvPr/>
        </p:nvCxnSpPr>
        <p:spPr>
          <a:xfrm flipH="1" rot="10800000">
            <a:off x="8312112" y="61119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Google Shape;582;p12"/>
          <p:cNvCxnSpPr/>
          <p:nvPr/>
        </p:nvCxnSpPr>
        <p:spPr>
          <a:xfrm flipH="1" rot="10800000">
            <a:off x="8468487" y="5191508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Google Shape;583;p12"/>
          <p:cNvSpPr txBox="1"/>
          <p:nvPr/>
        </p:nvSpPr>
        <p:spPr>
          <a:xfrm>
            <a:off x="10310400" y="2584575"/>
            <a:ext cx="403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45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"/>
          <p:cNvSpPr/>
          <p:nvPr/>
        </p:nvSpPr>
        <p:spPr>
          <a:xfrm>
            <a:off x="5961925" y="475675"/>
            <a:ext cx="2670300" cy="992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"/>
          <p:cNvSpPr txBox="1"/>
          <p:nvPr/>
        </p:nvSpPr>
        <p:spPr>
          <a:xfrm>
            <a:off x="5971374" y="703737"/>
            <a:ext cx="2670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2005    2015    2018   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2009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2014    2015   2019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"/>
          <p:cNvSpPr txBox="1"/>
          <p:nvPr/>
        </p:nvSpPr>
        <p:spPr>
          <a:xfrm>
            <a:off x="6717650" y="458683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NORWAY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7" name="Google Shape;587;p12"/>
          <p:cNvCxnSpPr>
            <a:endCxn id="584" idx="3"/>
          </p:cNvCxnSpPr>
          <p:nvPr/>
        </p:nvCxnSpPr>
        <p:spPr>
          <a:xfrm>
            <a:off x="5990725" y="964225"/>
            <a:ext cx="2641500" cy="7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8" name="Google Shape;588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704">
            <a:off x="6415281" y="1113885"/>
            <a:ext cx="363042" cy="193662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2"/>
          <p:cNvSpPr/>
          <p:nvPr/>
        </p:nvSpPr>
        <p:spPr>
          <a:xfrm>
            <a:off x="6395208" y="1043289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0" name="Google Shape;590;p12"/>
          <p:cNvGrpSpPr/>
          <p:nvPr/>
        </p:nvGrpSpPr>
        <p:grpSpPr>
          <a:xfrm>
            <a:off x="7114772" y="1043289"/>
            <a:ext cx="403661" cy="341387"/>
            <a:chOff x="285578" y="1173376"/>
            <a:chExt cx="807320" cy="682500"/>
          </a:xfrm>
        </p:grpSpPr>
        <p:pic>
          <p:nvPicPr>
            <p:cNvPr id="591" name="Google Shape;591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3" name="Google Shape;593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704">
            <a:off x="6018168" y="1113885"/>
            <a:ext cx="363042" cy="19366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2"/>
          <p:cNvSpPr/>
          <p:nvPr/>
        </p:nvSpPr>
        <p:spPr>
          <a:xfrm>
            <a:off x="6024574" y="1043289"/>
            <a:ext cx="340800" cy="3414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5" name="Google Shape;595;p12"/>
          <p:cNvGrpSpPr/>
          <p:nvPr/>
        </p:nvGrpSpPr>
        <p:grpSpPr>
          <a:xfrm>
            <a:off x="7491109" y="1043289"/>
            <a:ext cx="403661" cy="341387"/>
            <a:chOff x="285578" y="1173376"/>
            <a:chExt cx="807320" cy="682500"/>
          </a:xfrm>
        </p:grpSpPr>
        <p:pic>
          <p:nvPicPr>
            <p:cNvPr id="596" name="Google Shape;596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8" name="Google Shape;598;p12"/>
          <p:cNvGrpSpPr/>
          <p:nvPr/>
        </p:nvGrpSpPr>
        <p:grpSpPr>
          <a:xfrm>
            <a:off x="7857495" y="1043289"/>
            <a:ext cx="403661" cy="341387"/>
            <a:chOff x="285578" y="1173376"/>
            <a:chExt cx="807320" cy="682500"/>
          </a:xfrm>
        </p:grpSpPr>
        <p:pic>
          <p:nvPicPr>
            <p:cNvPr id="599" name="Google Shape;599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0" name="Google Shape;600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12"/>
          <p:cNvGrpSpPr/>
          <p:nvPr/>
        </p:nvGrpSpPr>
        <p:grpSpPr>
          <a:xfrm>
            <a:off x="8228103" y="1043289"/>
            <a:ext cx="403661" cy="341387"/>
            <a:chOff x="285578" y="1173376"/>
            <a:chExt cx="807320" cy="682500"/>
          </a:xfrm>
        </p:grpSpPr>
        <p:pic>
          <p:nvPicPr>
            <p:cNvPr id="602" name="Google Shape;602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4" name="Google Shape;60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5262" y="1138563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2"/>
          <p:cNvSpPr/>
          <p:nvPr/>
        </p:nvSpPr>
        <p:spPr>
          <a:xfrm>
            <a:off x="6775912" y="1043596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21">
            <a:off x="722281" y="5763163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12"/>
          <p:cNvSpPr/>
          <p:nvPr/>
        </p:nvSpPr>
        <p:spPr>
          <a:xfrm>
            <a:off x="728681" y="5684734"/>
            <a:ext cx="340800" cy="34125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p12"/>
          <p:cNvGrpSpPr/>
          <p:nvPr/>
        </p:nvGrpSpPr>
        <p:grpSpPr>
          <a:xfrm>
            <a:off x="1088291" y="5684734"/>
            <a:ext cx="403661" cy="341250"/>
            <a:chOff x="285578" y="1173376"/>
            <a:chExt cx="807320" cy="682500"/>
          </a:xfrm>
        </p:grpSpPr>
        <p:pic>
          <p:nvPicPr>
            <p:cNvPr id="609" name="Google Shape;609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1" name="Google Shape;61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2687" y="5779939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2"/>
          <p:cNvSpPr/>
          <p:nvPr/>
        </p:nvSpPr>
        <p:spPr>
          <a:xfrm>
            <a:off x="1513337" y="5684973"/>
            <a:ext cx="340800" cy="340772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"/>
          <p:cNvSpPr txBox="1"/>
          <p:nvPr/>
        </p:nvSpPr>
        <p:spPr>
          <a:xfrm>
            <a:off x="1814500" y="5637177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6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91117" y="5371007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12"/>
          <p:cNvSpPr/>
          <p:nvPr/>
        </p:nvSpPr>
        <p:spPr>
          <a:xfrm>
            <a:off x="10771767" y="5276041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"/>
          <p:cNvSpPr txBox="1"/>
          <p:nvPr/>
        </p:nvSpPr>
        <p:spPr>
          <a:xfrm>
            <a:off x="11054025" y="5222915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13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32100" y="5351401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2"/>
          <p:cNvSpPr/>
          <p:nvPr/>
        </p:nvSpPr>
        <p:spPr>
          <a:xfrm>
            <a:off x="8912750" y="5256435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"/>
          <p:cNvSpPr txBox="1"/>
          <p:nvPr/>
        </p:nvSpPr>
        <p:spPr>
          <a:xfrm>
            <a:off x="9232425" y="5201686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28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21">
            <a:off x="243223" y="1702225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2"/>
          <p:cNvSpPr/>
          <p:nvPr/>
        </p:nvSpPr>
        <p:spPr>
          <a:xfrm>
            <a:off x="249623" y="1623797"/>
            <a:ext cx="340800" cy="34125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21">
            <a:off x="621481" y="1702225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2"/>
          <p:cNvSpPr/>
          <p:nvPr/>
        </p:nvSpPr>
        <p:spPr>
          <a:xfrm>
            <a:off x="627881" y="1623797"/>
            <a:ext cx="340800" cy="34125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4" name="Google Shape;624;p12"/>
          <p:cNvGrpSpPr/>
          <p:nvPr/>
        </p:nvGrpSpPr>
        <p:grpSpPr>
          <a:xfrm>
            <a:off x="8770900" y="6169135"/>
            <a:ext cx="340800" cy="340772"/>
            <a:chOff x="420500" y="5558000"/>
            <a:chExt cx="681600" cy="682500"/>
          </a:xfrm>
        </p:grpSpPr>
        <p:pic>
          <p:nvPicPr>
            <p:cNvPr id="625" name="Google Shape;625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200" y="5748199"/>
              <a:ext cx="604200" cy="3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12"/>
            <p:cNvSpPr/>
            <p:nvPr/>
          </p:nvSpPr>
          <p:spPr>
            <a:xfrm>
              <a:off x="420500" y="5558000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7" name="Google Shape;62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1400" y="1726189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2"/>
          <p:cNvSpPr/>
          <p:nvPr/>
        </p:nvSpPr>
        <p:spPr>
          <a:xfrm>
            <a:off x="2182150" y="1624022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"/>
          <p:cNvSpPr txBox="1"/>
          <p:nvPr/>
        </p:nvSpPr>
        <p:spPr>
          <a:xfrm>
            <a:off x="2446650" y="1586877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4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12"/>
          <p:cNvPicPr preferRelativeResize="0"/>
          <p:nvPr/>
        </p:nvPicPr>
        <p:blipFill rotWithShape="1">
          <a:blip r:embed="rId4">
            <a:alphaModFix/>
          </a:blip>
          <a:srcRect b="17175" l="9554" r="4059" t="29146"/>
          <a:stretch/>
        </p:blipFill>
        <p:spPr>
          <a:xfrm rot="-1015321">
            <a:off x="1010898" y="1702225"/>
            <a:ext cx="363030" cy="1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12"/>
          <p:cNvSpPr/>
          <p:nvPr/>
        </p:nvSpPr>
        <p:spPr>
          <a:xfrm>
            <a:off x="1017298" y="1623797"/>
            <a:ext cx="340800" cy="34125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"/>
          <p:cNvSpPr txBox="1"/>
          <p:nvPr/>
        </p:nvSpPr>
        <p:spPr>
          <a:xfrm>
            <a:off x="195050" y="1307900"/>
            <a:ext cx="2641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2013    2016    2016 </a:t>
            </a: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2016    2016        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2007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3" name="Google Shape;633;p12"/>
          <p:cNvGrpSpPr/>
          <p:nvPr/>
        </p:nvGrpSpPr>
        <p:grpSpPr>
          <a:xfrm>
            <a:off x="1372878" y="1620376"/>
            <a:ext cx="403661" cy="341250"/>
            <a:chOff x="285578" y="1173376"/>
            <a:chExt cx="807320" cy="682500"/>
          </a:xfrm>
        </p:grpSpPr>
        <p:pic>
          <p:nvPicPr>
            <p:cNvPr id="634" name="Google Shape;634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5" name="Google Shape;635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12"/>
          <p:cNvGrpSpPr/>
          <p:nvPr/>
        </p:nvGrpSpPr>
        <p:grpSpPr>
          <a:xfrm>
            <a:off x="1758282" y="1629801"/>
            <a:ext cx="403661" cy="341250"/>
            <a:chOff x="285578" y="1173376"/>
            <a:chExt cx="807320" cy="682500"/>
          </a:xfrm>
        </p:grpSpPr>
        <p:pic>
          <p:nvPicPr>
            <p:cNvPr id="637" name="Google Shape;637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12"/>
          <p:cNvSpPr/>
          <p:nvPr/>
        </p:nvSpPr>
        <p:spPr>
          <a:xfrm>
            <a:off x="4507750" y="2783890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2"/>
          <p:cNvSpPr txBox="1"/>
          <p:nvPr/>
        </p:nvSpPr>
        <p:spPr>
          <a:xfrm>
            <a:off x="4490875" y="2742733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2"/>
          <p:cNvSpPr txBox="1"/>
          <p:nvPr/>
        </p:nvSpPr>
        <p:spPr>
          <a:xfrm>
            <a:off x="4486154" y="290330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p12"/>
          <p:cNvCxnSpPr/>
          <p:nvPr/>
        </p:nvCxnSpPr>
        <p:spPr>
          <a:xfrm flipH="1" rot="10800000">
            <a:off x="4516987" y="3139295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43" name="Google Shape;64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1650" y="3275814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12"/>
          <p:cNvSpPr/>
          <p:nvPr/>
        </p:nvSpPr>
        <p:spPr>
          <a:xfrm>
            <a:off x="4762300" y="3180847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"/>
          <p:cNvSpPr txBox="1"/>
          <p:nvPr/>
        </p:nvSpPr>
        <p:spPr>
          <a:xfrm>
            <a:off x="5041713" y="3151127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3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"/>
          <p:cNvSpPr txBox="1"/>
          <p:nvPr/>
        </p:nvSpPr>
        <p:spPr>
          <a:xfrm>
            <a:off x="10200029" y="36217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2003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10144898" y="5864333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"/>
          <p:cNvSpPr txBox="1"/>
          <p:nvPr/>
        </p:nvSpPr>
        <p:spPr>
          <a:xfrm>
            <a:off x="10133200" y="583612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TASMANIA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"/>
          <p:cNvSpPr txBox="1"/>
          <p:nvPr/>
        </p:nvSpPr>
        <p:spPr>
          <a:xfrm>
            <a:off x="10121500" y="601537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1998-2012 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0" name="Google Shape;650;p12"/>
          <p:cNvCxnSpPr/>
          <p:nvPr/>
        </p:nvCxnSpPr>
        <p:spPr>
          <a:xfrm>
            <a:off x="10070475" y="6250948"/>
            <a:ext cx="1276200" cy="3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1" name="Google Shape;651;p12"/>
          <p:cNvGrpSpPr/>
          <p:nvPr/>
        </p:nvGrpSpPr>
        <p:grpSpPr>
          <a:xfrm>
            <a:off x="10183416" y="6291946"/>
            <a:ext cx="403661" cy="341250"/>
            <a:chOff x="285578" y="1173376"/>
            <a:chExt cx="807320" cy="682500"/>
          </a:xfrm>
        </p:grpSpPr>
        <p:pic>
          <p:nvPicPr>
            <p:cNvPr id="652" name="Google Shape;652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12"/>
          <p:cNvSpPr txBox="1"/>
          <p:nvPr/>
        </p:nvSpPr>
        <p:spPr>
          <a:xfrm>
            <a:off x="10901625" y="6251248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13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"/>
          <p:cNvSpPr/>
          <p:nvPr/>
        </p:nvSpPr>
        <p:spPr>
          <a:xfrm>
            <a:off x="10850325" y="46825"/>
            <a:ext cx="1233600" cy="2856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43200" y="6385718"/>
            <a:ext cx="302100" cy="150839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10623850" y="6290752"/>
            <a:ext cx="340800" cy="340772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8" name="Google Shape;658;p12"/>
          <p:cNvGrpSpPr/>
          <p:nvPr/>
        </p:nvGrpSpPr>
        <p:grpSpPr>
          <a:xfrm>
            <a:off x="10911903" y="122329"/>
            <a:ext cx="403661" cy="341250"/>
            <a:chOff x="285578" y="1173376"/>
            <a:chExt cx="807320" cy="682500"/>
          </a:xfrm>
        </p:grpSpPr>
        <p:pic>
          <p:nvPicPr>
            <p:cNvPr id="659" name="Google Shape;659;p12"/>
            <p:cNvPicPr preferRelativeResize="0"/>
            <p:nvPr/>
          </p:nvPicPr>
          <p:blipFill rotWithShape="1">
            <a:blip r:embed="rId4">
              <a:alphaModFix/>
            </a:blip>
            <a:srcRect b="17175" l="9554" r="4059" t="29146"/>
            <a:stretch/>
          </p:blipFill>
          <p:spPr>
            <a:xfrm rot="-1015321">
              <a:off x="326208" y="1330234"/>
              <a:ext cx="726060" cy="387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12"/>
            <p:cNvSpPr/>
            <p:nvPr/>
          </p:nvSpPr>
          <p:spPr>
            <a:xfrm>
              <a:off x="339008" y="1173376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2"/>
          <p:cNvGrpSpPr/>
          <p:nvPr/>
        </p:nvGrpSpPr>
        <p:grpSpPr>
          <a:xfrm>
            <a:off x="10943337" y="888928"/>
            <a:ext cx="340800" cy="340772"/>
            <a:chOff x="147699" y="127425"/>
            <a:chExt cx="681600" cy="682500"/>
          </a:xfrm>
        </p:grpSpPr>
        <p:pic>
          <p:nvPicPr>
            <p:cNvPr id="662" name="Google Shape;662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7851" y="138051"/>
              <a:ext cx="661276" cy="66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p12"/>
            <p:cNvSpPr/>
            <p:nvPr/>
          </p:nvSpPr>
          <p:spPr>
            <a:xfrm>
              <a:off x="147699" y="127425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4" name="Google Shape;664;p12"/>
          <p:cNvGrpSpPr/>
          <p:nvPr/>
        </p:nvGrpSpPr>
        <p:grpSpPr>
          <a:xfrm>
            <a:off x="10943337" y="479747"/>
            <a:ext cx="340800" cy="340772"/>
            <a:chOff x="420500" y="5558000"/>
            <a:chExt cx="681600" cy="682500"/>
          </a:xfrm>
        </p:grpSpPr>
        <p:pic>
          <p:nvPicPr>
            <p:cNvPr id="665" name="Google Shape;665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9200" y="5748199"/>
              <a:ext cx="604200" cy="30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12"/>
            <p:cNvSpPr/>
            <p:nvPr/>
          </p:nvSpPr>
          <p:spPr>
            <a:xfrm>
              <a:off x="420500" y="5558000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12"/>
          <p:cNvSpPr/>
          <p:nvPr/>
        </p:nvSpPr>
        <p:spPr>
          <a:xfrm>
            <a:off x="10943337" y="1302847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2"/>
          <p:cNvSpPr txBox="1"/>
          <p:nvPr/>
        </p:nvSpPr>
        <p:spPr>
          <a:xfrm>
            <a:off x="11245838" y="87517"/>
            <a:ext cx="7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2"/>
          <p:cNvSpPr txBox="1"/>
          <p:nvPr/>
        </p:nvSpPr>
        <p:spPr>
          <a:xfrm>
            <a:off x="11245838" y="839979"/>
            <a:ext cx="7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turtles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2"/>
          <p:cNvSpPr txBox="1"/>
          <p:nvPr/>
        </p:nvSpPr>
        <p:spPr>
          <a:xfrm>
            <a:off x="11245838" y="450025"/>
            <a:ext cx="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dolphins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2"/>
          <p:cNvSpPr txBox="1"/>
          <p:nvPr/>
        </p:nvSpPr>
        <p:spPr>
          <a:xfrm>
            <a:off x="11250561" y="12787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2"/>
          <p:cNvSpPr txBox="1"/>
          <p:nvPr/>
        </p:nvSpPr>
        <p:spPr>
          <a:xfrm>
            <a:off x="11250561" y="1681425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salmon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2"/>
          <p:cNvSpPr txBox="1"/>
          <p:nvPr/>
        </p:nvSpPr>
        <p:spPr>
          <a:xfrm>
            <a:off x="11250561" y="20648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tuna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10948425" y="1784925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10948425" y="2136313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0945908" y="2504813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2"/>
          <p:cNvSpPr txBox="1"/>
          <p:nvPr/>
        </p:nvSpPr>
        <p:spPr>
          <a:xfrm>
            <a:off x="11250561" y="24458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3"/>
          <p:cNvPicPr preferRelativeResize="0"/>
          <p:nvPr/>
        </p:nvPicPr>
        <p:blipFill rotWithShape="1">
          <a:blip r:embed="rId3">
            <a:alphaModFix/>
          </a:blip>
          <a:srcRect b="9270" l="0" r="0" t="-13449"/>
          <a:stretch/>
        </p:blipFill>
        <p:spPr>
          <a:xfrm>
            <a:off x="0" y="-1037445"/>
            <a:ext cx="12192000" cy="78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13"/>
          <p:cNvSpPr/>
          <p:nvPr/>
        </p:nvSpPr>
        <p:spPr>
          <a:xfrm>
            <a:off x="745024" y="5307104"/>
            <a:ext cx="1216801" cy="773819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3"/>
          <p:cNvSpPr/>
          <p:nvPr/>
        </p:nvSpPr>
        <p:spPr>
          <a:xfrm>
            <a:off x="58150" y="53375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Marine Finfish Farms - pinnipeds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 past 30 years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13"/>
          <p:cNvSpPr txBox="1"/>
          <p:nvPr/>
        </p:nvSpPr>
        <p:spPr>
          <a:xfrm>
            <a:off x="769241" y="5282972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CHILE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3"/>
          <p:cNvSpPr/>
          <p:nvPr/>
        </p:nvSpPr>
        <p:spPr>
          <a:xfrm>
            <a:off x="1539648" y="1154575"/>
            <a:ext cx="1233601" cy="885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3"/>
          <p:cNvSpPr/>
          <p:nvPr/>
        </p:nvSpPr>
        <p:spPr>
          <a:xfrm>
            <a:off x="181100" y="2600975"/>
            <a:ext cx="1216800" cy="885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3"/>
          <p:cNvSpPr/>
          <p:nvPr/>
        </p:nvSpPr>
        <p:spPr>
          <a:xfrm>
            <a:off x="5853025" y="2794157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3"/>
          <p:cNvSpPr/>
          <p:nvPr/>
        </p:nvSpPr>
        <p:spPr>
          <a:xfrm>
            <a:off x="10782250" y="4841325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3"/>
          <p:cNvSpPr txBox="1"/>
          <p:nvPr/>
        </p:nvSpPr>
        <p:spPr>
          <a:xfrm>
            <a:off x="10790667" y="478612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ZEALAND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3"/>
          <p:cNvSpPr txBox="1"/>
          <p:nvPr/>
        </p:nvSpPr>
        <p:spPr>
          <a:xfrm>
            <a:off x="1575349" y="1120988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CANADA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3" name="Google Shape;693;p13"/>
          <p:cNvCxnSpPr/>
          <p:nvPr/>
        </p:nvCxnSpPr>
        <p:spPr>
          <a:xfrm>
            <a:off x="1539648" y="1550895"/>
            <a:ext cx="123360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4" name="Google Shape;694;p13"/>
          <p:cNvSpPr txBox="1"/>
          <p:nvPr/>
        </p:nvSpPr>
        <p:spPr>
          <a:xfrm>
            <a:off x="195275" y="2556079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Washington, US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5" name="Google Shape;695;p13"/>
          <p:cNvCxnSpPr/>
          <p:nvPr/>
        </p:nvCxnSpPr>
        <p:spPr>
          <a:xfrm flipH="1" rot="10800000">
            <a:off x="185837" y="3004970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6" name="Google Shape;696;p13"/>
          <p:cNvSpPr txBox="1"/>
          <p:nvPr/>
        </p:nvSpPr>
        <p:spPr>
          <a:xfrm>
            <a:off x="5862475" y="2742733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TURKEY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7" name="Google Shape;697;p13"/>
          <p:cNvCxnSpPr/>
          <p:nvPr/>
        </p:nvCxnSpPr>
        <p:spPr>
          <a:xfrm flipH="1" rot="10800000">
            <a:off x="5857762" y="313929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8" name="Google Shape;698;p13"/>
          <p:cNvSpPr txBox="1"/>
          <p:nvPr/>
        </p:nvSpPr>
        <p:spPr>
          <a:xfrm>
            <a:off x="10801776" y="4952925"/>
            <a:ext cx="1119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200? - 2014 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3"/>
          <p:cNvSpPr txBox="1"/>
          <p:nvPr/>
        </p:nvSpPr>
        <p:spPr>
          <a:xfrm>
            <a:off x="5857754" y="290330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3"/>
          <p:cNvSpPr/>
          <p:nvPr/>
        </p:nvSpPr>
        <p:spPr>
          <a:xfrm>
            <a:off x="8607450" y="5540175"/>
            <a:ext cx="1216800" cy="7911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3"/>
          <p:cNvSpPr txBox="1"/>
          <p:nvPr/>
        </p:nvSpPr>
        <p:spPr>
          <a:xfrm>
            <a:off x="8616900" y="549227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3"/>
          <p:cNvSpPr txBox="1"/>
          <p:nvPr/>
        </p:nvSpPr>
        <p:spPr>
          <a:xfrm>
            <a:off x="8616904" y="56377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2014-2016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3" name="Google Shape;703;p13"/>
          <p:cNvCxnSpPr/>
          <p:nvPr/>
        </p:nvCxnSpPr>
        <p:spPr>
          <a:xfrm flipH="1" rot="10800000">
            <a:off x="8616912" y="58833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4" name="Google Shape;704;p13"/>
          <p:cNvSpPr/>
          <p:nvPr/>
        </p:nvSpPr>
        <p:spPr>
          <a:xfrm>
            <a:off x="6880509" y="638075"/>
            <a:ext cx="1105337" cy="84008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3"/>
          <p:cNvSpPr txBox="1"/>
          <p:nvPr/>
        </p:nvSpPr>
        <p:spPr>
          <a:xfrm>
            <a:off x="6834227" y="661698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NORWAY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3"/>
          <p:cNvSpPr/>
          <p:nvPr/>
        </p:nvSpPr>
        <p:spPr>
          <a:xfrm>
            <a:off x="5772225" y="1672525"/>
            <a:ext cx="12168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3"/>
          <p:cNvSpPr txBox="1"/>
          <p:nvPr/>
        </p:nvSpPr>
        <p:spPr>
          <a:xfrm>
            <a:off x="5780400" y="1617625"/>
            <a:ext cx="123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FAROE ISLANDS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8" name="Google Shape;708;p13"/>
          <p:cNvCxnSpPr/>
          <p:nvPr/>
        </p:nvCxnSpPr>
        <p:spPr>
          <a:xfrm flipH="1" rot="10800000">
            <a:off x="5780391" y="2031743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09" name="Google Shape;709;p13"/>
          <p:cNvSpPr txBox="1"/>
          <p:nvPr/>
        </p:nvSpPr>
        <p:spPr>
          <a:xfrm>
            <a:off x="5798242" y="178755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2015-2019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0" name="Google Shape;710;p13"/>
          <p:cNvGrpSpPr/>
          <p:nvPr/>
        </p:nvGrpSpPr>
        <p:grpSpPr>
          <a:xfrm>
            <a:off x="6057813" y="2113059"/>
            <a:ext cx="340812" cy="340840"/>
            <a:chOff x="285813" y="2909863"/>
            <a:chExt cx="681624" cy="682500"/>
          </a:xfrm>
        </p:grpSpPr>
        <p:pic>
          <p:nvPicPr>
            <p:cNvPr id="711" name="Google Shape;711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3" name="Google Shape;713;p13"/>
          <p:cNvSpPr txBox="1"/>
          <p:nvPr/>
        </p:nvSpPr>
        <p:spPr>
          <a:xfrm>
            <a:off x="6365375" y="2111975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10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1022000" y="5739024"/>
            <a:ext cx="340800" cy="197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3"/>
          <p:cNvSpPr/>
          <p:nvPr/>
        </p:nvSpPr>
        <p:spPr>
          <a:xfrm>
            <a:off x="1022012" y="5672469"/>
            <a:ext cx="340800" cy="340840"/>
          </a:xfrm>
          <a:prstGeom prst="ellipse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3"/>
          <p:cNvSpPr txBox="1"/>
          <p:nvPr/>
        </p:nvSpPr>
        <p:spPr>
          <a:xfrm>
            <a:off x="1307850" y="5642790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?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11014688" y="5342575"/>
            <a:ext cx="340800" cy="19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3"/>
          <p:cNvSpPr/>
          <p:nvPr/>
        </p:nvSpPr>
        <p:spPr>
          <a:xfrm>
            <a:off x="11014700" y="5276019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3"/>
          <p:cNvSpPr txBox="1"/>
          <p:nvPr/>
        </p:nvSpPr>
        <p:spPr>
          <a:xfrm>
            <a:off x="11314079" y="5216596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4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6296198" y="3252333"/>
            <a:ext cx="340800" cy="19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3"/>
          <p:cNvSpPr/>
          <p:nvPr/>
        </p:nvSpPr>
        <p:spPr>
          <a:xfrm>
            <a:off x="6296210" y="3185777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404225" y="3121575"/>
            <a:ext cx="340800" cy="197801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3"/>
          <p:cNvSpPr/>
          <p:nvPr/>
        </p:nvSpPr>
        <p:spPr>
          <a:xfrm>
            <a:off x="404237" y="3055019"/>
            <a:ext cx="340800" cy="340841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10638725" y="46825"/>
            <a:ext cx="1445100" cy="22161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10714737" y="617047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3"/>
          <p:cNvSpPr txBox="1"/>
          <p:nvPr/>
        </p:nvSpPr>
        <p:spPr>
          <a:xfrm>
            <a:off x="11053000" y="87525"/>
            <a:ext cx="95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pinnipeds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3"/>
          <p:cNvSpPr txBox="1"/>
          <p:nvPr/>
        </p:nvSpPr>
        <p:spPr>
          <a:xfrm>
            <a:off x="11021961" y="592900"/>
            <a:ext cx="1061864" cy="5616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(unintentional)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3"/>
          <p:cNvSpPr txBox="1"/>
          <p:nvPr/>
        </p:nvSpPr>
        <p:spPr>
          <a:xfrm>
            <a:off x="11021961" y="1071825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salmon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3"/>
          <p:cNvSpPr txBox="1"/>
          <p:nvPr/>
        </p:nvSpPr>
        <p:spPr>
          <a:xfrm>
            <a:off x="11021961" y="14552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tuna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3"/>
          <p:cNvSpPr/>
          <p:nvPr/>
        </p:nvSpPr>
        <p:spPr>
          <a:xfrm>
            <a:off x="10719825" y="1175325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3"/>
          <p:cNvSpPr/>
          <p:nvPr/>
        </p:nvSpPr>
        <p:spPr>
          <a:xfrm>
            <a:off x="10719825" y="1526713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3"/>
          <p:cNvSpPr/>
          <p:nvPr/>
        </p:nvSpPr>
        <p:spPr>
          <a:xfrm>
            <a:off x="10717308" y="1895213"/>
            <a:ext cx="330600" cy="291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3"/>
          <p:cNvSpPr txBox="1"/>
          <p:nvPr/>
        </p:nvSpPr>
        <p:spPr>
          <a:xfrm>
            <a:off x="11021961" y="1836200"/>
            <a:ext cx="8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4" name="Google Shape;734;p13"/>
          <p:cNvGrpSpPr/>
          <p:nvPr/>
        </p:nvGrpSpPr>
        <p:grpSpPr>
          <a:xfrm>
            <a:off x="10712188" y="119457"/>
            <a:ext cx="340812" cy="340840"/>
            <a:chOff x="285813" y="2909863"/>
            <a:chExt cx="681624" cy="682500"/>
          </a:xfrm>
        </p:grpSpPr>
        <p:pic>
          <p:nvPicPr>
            <p:cNvPr id="735" name="Google Shape;735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6" name="Google Shape;736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37" name="Google Shape;737;p13"/>
          <p:cNvCxnSpPr/>
          <p:nvPr/>
        </p:nvCxnSpPr>
        <p:spPr>
          <a:xfrm flipH="1" rot="10800000">
            <a:off x="10798412" y="52171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8" name="Google Shape;738;p13"/>
          <p:cNvSpPr/>
          <p:nvPr/>
        </p:nvSpPr>
        <p:spPr>
          <a:xfrm>
            <a:off x="10783400" y="5864333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3"/>
          <p:cNvSpPr txBox="1"/>
          <p:nvPr/>
        </p:nvSpPr>
        <p:spPr>
          <a:xfrm>
            <a:off x="10819000" y="5836125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TASMANIA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3"/>
          <p:cNvSpPr txBox="1"/>
          <p:nvPr/>
        </p:nvSpPr>
        <p:spPr>
          <a:xfrm>
            <a:off x="11309702" y="6284978"/>
            <a:ext cx="668189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128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1" name="Google Shape;741;p13"/>
          <p:cNvGrpSpPr/>
          <p:nvPr/>
        </p:nvGrpSpPr>
        <p:grpSpPr>
          <a:xfrm>
            <a:off x="1012612" y="1632763"/>
            <a:ext cx="340812" cy="340840"/>
            <a:chOff x="285813" y="2909863"/>
            <a:chExt cx="681624" cy="682500"/>
          </a:xfrm>
        </p:grpSpPr>
        <p:pic>
          <p:nvPicPr>
            <p:cNvPr id="742" name="Google Shape;742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3" name="Google Shape;743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3"/>
          <p:cNvGrpSpPr/>
          <p:nvPr/>
        </p:nvGrpSpPr>
        <p:grpSpPr>
          <a:xfrm>
            <a:off x="7095985" y="1071825"/>
            <a:ext cx="340812" cy="340840"/>
            <a:chOff x="285813" y="2909863"/>
            <a:chExt cx="681624" cy="682500"/>
          </a:xfrm>
        </p:grpSpPr>
        <p:pic>
          <p:nvPicPr>
            <p:cNvPr id="745" name="Google Shape;745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7" name="Google Shape;747;p13"/>
          <p:cNvSpPr/>
          <p:nvPr/>
        </p:nvSpPr>
        <p:spPr>
          <a:xfrm>
            <a:off x="141288" y="3974825"/>
            <a:ext cx="1216800" cy="885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p13"/>
          <p:cNvCxnSpPr/>
          <p:nvPr/>
        </p:nvCxnSpPr>
        <p:spPr>
          <a:xfrm flipH="1" rot="10800000">
            <a:off x="147662" y="4336470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9" name="Google Shape;749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576188" y="4477862"/>
            <a:ext cx="340800" cy="19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13"/>
          <p:cNvSpPr/>
          <p:nvPr/>
        </p:nvSpPr>
        <p:spPr>
          <a:xfrm>
            <a:off x="576200" y="4411307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3"/>
          <p:cNvSpPr txBox="1"/>
          <p:nvPr/>
        </p:nvSpPr>
        <p:spPr>
          <a:xfrm>
            <a:off x="10826704" y="60187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1990’s - 2021 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2" name="Google Shape;752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10903946" y="6370033"/>
            <a:ext cx="340800" cy="19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13"/>
          <p:cNvSpPr/>
          <p:nvPr/>
        </p:nvSpPr>
        <p:spPr>
          <a:xfrm>
            <a:off x="10925598" y="6315740"/>
            <a:ext cx="340800" cy="3408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4" name="Google Shape;754;p13"/>
          <p:cNvCxnSpPr/>
          <p:nvPr/>
        </p:nvCxnSpPr>
        <p:spPr>
          <a:xfrm flipH="1" rot="10800000">
            <a:off x="10807846" y="62643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55" name="Google Shape;755;p13"/>
          <p:cNvGrpSpPr/>
          <p:nvPr/>
        </p:nvGrpSpPr>
        <p:grpSpPr>
          <a:xfrm>
            <a:off x="8878388" y="5915548"/>
            <a:ext cx="340812" cy="340840"/>
            <a:chOff x="285813" y="2909863"/>
            <a:chExt cx="681624" cy="682500"/>
          </a:xfrm>
        </p:grpSpPr>
        <p:pic>
          <p:nvPicPr>
            <p:cNvPr id="756" name="Google Shape;756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7" name="Google Shape;757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8" name="Google Shape;758;p13"/>
          <p:cNvSpPr txBox="1"/>
          <p:nvPr/>
        </p:nvSpPr>
        <p:spPr>
          <a:xfrm>
            <a:off x="9184775" y="5884500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21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3"/>
          <p:cNvSpPr txBox="1"/>
          <p:nvPr/>
        </p:nvSpPr>
        <p:spPr>
          <a:xfrm>
            <a:off x="119075" y="3927679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Hawaii, US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3"/>
          <p:cNvSpPr txBox="1"/>
          <p:nvPr/>
        </p:nvSpPr>
        <p:spPr>
          <a:xfrm>
            <a:off x="142754" y="4069817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3"/>
          <p:cNvSpPr txBox="1"/>
          <p:nvPr/>
        </p:nvSpPr>
        <p:spPr>
          <a:xfrm>
            <a:off x="726575" y="3026375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41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3"/>
          <p:cNvSpPr txBox="1"/>
          <p:nvPr/>
        </p:nvSpPr>
        <p:spPr>
          <a:xfrm>
            <a:off x="218954" y="27259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1996-1998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3"/>
          <p:cNvSpPr/>
          <p:nvPr/>
        </p:nvSpPr>
        <p:spPr>
          <a:xfrm>
            <a:off x="8496525" y="4384013"/>
            <a:ext cx="1233600" cy="842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3"/>
          <p:cNvSpPr txBox="1"/>
          <p:nvPr/>
        </p:nvSpPr>
        <p:spPr>
          <a:xfrm>
            <a:off x="8560400" y="4322758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3"/>
          <p:cNvSpPr txBox="1"/>
          <p:nvPr/>
        </p:nvSpPr>
        <p:spPr>
          <a:xfrm>
            <a:off x="9167468" y="4756978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3"/>
          <p:cNvSpPr txBox="1"/>
          <p:nvPr/>
        </p:nvSpPr>
        <p:spPr>
          <a:xfrm>
            <a:off x="8540704" y="4494725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2014-2016</a:t>
            </a:r>
            <a:endParaRPr b="1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7" name="Google Shape;767;p13"/>
          <p:cNvCxnSpPr/>
          <p:nvPr/>
        </p:nvCxnSpPr>
        <p:spPr>
          <a:xfrm flipH="1" rot="10800000">
            <a:off x="8515729" y="4740342"/>
            <a:ext cx="1197900" cy="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68" name="Google Shape;768;p13"/>
          <p:cNvGrpSpPr/>
          <p:nvPr/>
        </p:nvGrpSpPr>
        <p:grpSpPr>
          <a:xfrm>
            <a:off x="8813430" y="4785040"/>
            <a:ext cx="340812" cy="340840"/>
            <a:chOff x="285813" y="2909863"/>
            <a:chExt cx="681624" cy="682500"/>
          </a:xfrm>
        </p:grpSpPr>
        <p:pic>
          <p:nvPicPr>
            <p:cNvPr id="769" name="Google Shape;769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0" name="Google Shape;770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33333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1" name="Google Shape;771;p13"/>
          <p:cNvPicPr preferRelativeResize="0"/>
          <p:nvPr/>
        </p:nvPicPr>
        <p:blipFill rotWithShape="1">
          <a:blip r:embed="rId4">
            <a:alphaModFix/>
          </a:blip>
          <a:srcRect b="24365" l="0" r="0" t="17525"/>
          <a:stretch/>
        </p:blipFill>
        <p:spPr>
          <a:xfrm>
            <a:off x="1775825" y="1694559"/>
            <a:ext cx="340800" cy="19780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3"/>
          <p:cNvSpPr/>
          <p:nvPr/>
        </p:nvSpPr>
        <p:spPr>
          <a:xfrm>
            <a:off x="1775837" y="1628003"/>
            <a:ext cx="340800" cy="340841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3"/>
          <p:cNvSpPr txBox="1"/>
          <p:nvPr/>
        </p:nvSpPr>
        <p:spPr>
          <a:xfrm>
            <a:off x="2098175" y="1599359"/>
            <a:ext cx="567900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92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3"/>
          <p:cNvSpPr txBox="1"/>
          <p:nvPr/>
        </p:nvSpPr>
        <p:spPr>
          <a:xfrm>
            <a:off x="1556725" y="1290338"/>
            <a:ext cx="119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2011-2021</a:t>
            </a:r>
            <a:endParaRPr b="1" i="0" sz="9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3"/>
          <p:cNvSpPr txBox="1"/>
          <p:nvPr/>
        </p:nvSpPr>
        <p:spPr>
          <a:xfrm>
            <a:off x="7417946" y="1012465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?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3"/>
          <p:cNvSpPr/>
          <p:nvPr/>
        </p:nvSpPr>
        <p:spPr>
          <a:xfrm>
            <a:off x="5604945" y="690267"/>
            <a:ext cx="1105337" cy="840084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1430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3"/>
          <p:cNvSpPr txBox="1"/>
          <p:nvPr/>
        </p:nvSpPr>
        <p:spPr>
          <a:xfrm>
            <a:off x="5558663" y="713890"/>
            <a:ext cx="119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SCOTLAND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8" name="Google Shape;778;p13"/>
          <p:cNvGrpSpPr/>
          <p:nvPr/>
        </p:nvGrpSpPr>
        <p:grpSpPr>
          <a:xfrm>
            <a:off x="5820421" y="1124017"/>
            <a:ext cx="340812" cy="340840"/>
            <a:chOff x="285813" y="2909863"/>
            <a:chExt cx="681624" cy="682500"/>
          </a:xfrm>
        </p:grpSpPr>
        <p:pic>
          <p:nvPicPr>
            <p:cNvPr id="779" name="Google Shape;779;p13"/>
            <p:cNvPicPr preferRelativeResize="0"/>
            <p:nvPr/>
          </p:nvPicPr>
          <p:blipFill rotWithShape="1">
            <a:blip r:embed="rId4">
              <a:alphaModFix/>
            </a:blip>
            <a:srcRect b="24365" l="0" r="0" t="17525"/>
            <a:stretch/>
          </p:blipFill>
          <p:spPr>
            <a:xfrm>
              <a:off x="285813" y="3043134"/>
              <a:ext cx="681600" cy="3960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p13"/>
            <p:cNvSpPr/>
            <p:nvPr/>
          </p:nvSpPr>
          <p:spPr>
            <a:xfrm>
              <a:off x="285837" y="2909863"/>
              <a:ext cx="681600" cy="682500"/>
            </a:xfrm>
            <a:prstGeom prst="ellipse">
              <a:avLst/>
            </a:prstGeom>
            <a:noFill/>
            <a:ln cap="flat" cmpd="sng" w="190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1" name="Google Shape;781;p13"/>
          <p:cNvSpPr txBox="1"/>
          <p:nvPr/>
        </p:nvSpPr>
        <p:spPr>
          <a:xfrm>
            <a:off x="6142382" y="1064657"/>
            <a:ext cx="5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 ?</a:t>
            </a:r>
            <a:endParaRPr b="1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9760" y="1270166"/>
            <a:ext cx="8428895" cy="328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5"/>
          <p:cNvSpPr txBox="1"/>
          <p:nvPr>
            <p:ph idx="4294967295" type="body"/>
          </p:nvPr>
        </p:nvSpPr>
        <p:spPr>
          <a:xfrm>
            <a:off x="646975" y="1715175"/>
            <a:ext cx="9058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2. Reported incidents are infrequent and 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ata are seldom quantitative.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5"/>
          <p:cNvSpPr txBox="1"/>
          <p:nvPr/>
        </p:nvSpPr>
        <p:spPr>
          <a:xfrm>
            <a:off x="302150" y="246200"/>
            <a:ext cx="66954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5"/>
          <p:cNvSpPr/>
          <p:nvPr/>
        </p:nvSpPr>
        <p:spPr>
          <a:xfrm>
            <a:off x="1309346" y="3263256"/>
            <a:ext cx="200159" cy="172600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1"/>
          </a:solid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5"/>
          <p:cNvSpPr/>
          <p:nvPr/>
        </p:nvSpPr>
        <p:spPr>
          <a:xfrm>
            <a:off x="646980" y="6090164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8BAB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5"/>
          <p:cNvSpPr/>
          <p:nvPr/>
        </p:nvSpPr>
        <p:spPr>
          <a:xfrm>
            <a:off x="-626179" y="3955563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099D8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5"/>
          <p:cNvSpPr/>
          <p:nvPr/>
        </p:nvSpPr>
        <p:spPr>
          <a:xfrm>
            <a:off x="3193920" y="6109380"/>
            <a:ext cx="1600200" cy="1388003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A459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5"/>
          <p:cNvSpPr txBox="1"/>
          <p:nvPr/>
        </p:nvSpPr>
        <p:spPr>
          <a:xfrm>
            <a:off x="974025" y="2290025"/>
            <a:ext cx="111294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3. Data reflecting the </a:t>
            </a:r>
            <a:r>
              <a:rPr b="0" i="1" lang="en-US" sz="22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lack</a:t>
            </a:r>
            <a:r>
              <a:rPr b="0" i="0" lang="en-US" sz="22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 of interactions are also sparse  = no interaction or failure to detect or report? 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5"/>
          <p:cNvSpPr/>
          <p:nvPr/>
        </p:nvSpPr>
        <p:spPr>
          <a:xfrm>
            <a:off x="646980" y="3261234"/>
            <a:ext cx="1600200" cy="1389888"/>
          </a:xfrm>
          <a:prstGeom prst="hexagon">
            <a:avLst>
              <a:gd fmla="val 26198" name="adj"/>
              <a:gd fmla="val 115470" name="vf"/>
            </a:avLst>
          </a:prstGeom>
          <a:blipFill rotWithShape="1">
            <a:blip r:embed="rId3">
              <a:alphaModFix/>
            </a:blip>
            <a:stretch>
              <a:fillRect b="0" l="-15992" r="-15994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lh3.googleusercontent.com/3JSkILFqn4Cwq1kHHkE736QBAG3vp9sosuY33a7JbXb9tgObsfysbtnp5lH1o19htUf-H4AUUUUs7uH-U0OuOG9TbZo7bVXaKxxGjNPG48DTzpKLI13CWOD1px1NoZ-ZaYt9s8eGRwZ-nP3HaXTnc_zMdAfHi7GhnuKEfDyhEY0M0MAgoLOJ6I2nG3hiDMjy6PsNwN1MovydVcoUEv9ee8pov2H7fvq5bE7Xb8h6NgjW3Hbn8i9bkdxI4duxLd9yLeeQI76LtJl3asj31uHq1WM-OAQColTP-Y9lOPVgjbfEagd7y6TzkVK8X5wr9PNtakVqis_VwShojyfOND2V7h9Mw3yNQjThc4u6g4jJ9rXp_0A84n0lvwqbYLyWWO2dB0V6w8jne-cUQBP-VwWj36rx_GLgmue6FJTLWAquszUGP59R-eUaB6fn5AOkLs0M4xSNMjnAOs62tQpRK-B4ExBRQ6UUN0JW_A95qLQC4zcwTXBKZMLx8GLNJnAd9Wh5wZA5wBkj8vcr_pewJjiTU9GGX5DXsnwUUkkckD6Ew_duj5Ty-CYTm06h-NHsM7p3fJ8g3eauFe0ASdbX8EQh4CxjJ13M-LhnGg2-8RE=w957-h637-no" id="801" name="Google Shape;801;p15"/>
          <p:cNvSpPr/>
          <p:nvPr/>
        </p:nvSpPr>
        <p:spPr>
          <a:xfrm>
            <a:off x="646980" y="4680773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0" l="-13994" r="-1399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5"/>
          <p:cNvSpPr/>
          <p:nvPr/>
        </p:nvSpPr>
        <p:spPr>
          <a:xfrm>
            <a:off x="-626179" y="2536369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0" l="-23995" r="-2399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5"/>
          <p:cNvSpPr/>
          <p:nvPr/>
        </p:nvSpPr>
        <p:spPr>
          <a:xfrm>
            <a:off x="1938075" y="5370287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5"/>
          <p:cNvSpPr/>
          <p:nvPr/>
        </p:nvSpPr>
        <p:spPr>
          <a:xfrm>
            <a:off x="-626179" y="5373797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5"/>
          <p:cNvSpPr txBox="1"/>
          <p:nvPr/>
        </p:nvSpPr>
        <p:spPr>
          <a:xfrm>
            <a:off x="3518925" y="5345450"/>
            <a:ext cx="84486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7. Extent of interactions is unknown for countries without regulations, oversight, and accountability.</a:t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15"/>
          <p:cNvSpPr txBox="1"/>
          <p:nvPr/>
        </p:nvSpPr>
        <p:spPr>
          <a:xfrm>
            <a:off x="2340975" y="3664025"/>
            <a:ext cx="939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Offshore aquaculture requires advanced technology, sophistication, and significant investment in developed countries.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15"/>
          <p:cNvSpPr txBox="1"/>
          <p:nvPr>
            <p:ph idx="4294967295" type="body"/>
          </p:nvPr>
        </p:nvSpPr>
        <p:spPr>
          <a:xfrm>
            <a:off x="302150" y="1172625"/>
            <a:ext cx="11610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1. Marine aquaculture poses some level of risk for marine mammals, sea turtles, birds, and sharks.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2800"/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15"/>
          <p:cNvSpPr txBox="1"/>
          <p:nvPr/>
        </p:nvSpPr>
        <p:spPr>
          <a:xfrm>
            <a:off x="2092275" y="3002875"/>
            <a:ext cx="10347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 Aquaculture regulation and resource conservation are highly variable across the world.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5"/>
          <p:cNvSpPr txBox="1"/>
          <p:nvPr/>
        </p:nvSpPr>
        <p:spPr>
          <a:xfrm>
            <a:off x="2340975" y="4674075"/>
            <a:ext cx="1051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Developed countries generally have established environmental protection policies.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5"/>
          <p:cNvSpPr txBox="1"/>
          <p:nvPr/>
        </p:nvSpPr>
        <p:spPr>
          <a:xfrm>
            <a:off x="2092275" y="288375"/>
            <a:ext cx="836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Lessons learned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5"/>
          <p:cNvSpPr/>
          <p:nvPr/>
        </p:nvSpPr>
        <p:spPr>
          <a:xfrm>
            <a:off x="8717800" y="87175"/>
            <a:ext cx="33417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lh3.googleusercontent.com/s6p5to8OBGsYF457fvRqNPLmiuy3wb6HRck8yBSgO1jl-T-AMkYu-ODNyAbVQ3JiKMWthpw_AIieEU4s4WS83LHH1v977lc_ZR3ejWxfDd0mAfuyPXBgvkKGI8i5gOfgzyUzM90o6kcZkrPleGjnYdOO4iJHOVFMDb0zrQCVn8snUk2tnrvgJ8NKzzOcSclsiTx6PihI-jvs6gwzqk4FKoJyu5LTMJ6MOppwtu83-_I-iayvJJYyyzJsyWq0qSjKsTQbwDK-K41ZUrUZbd-4DG8joBnuiV3cuwxocy0obfH7TuhnOQJjL3YHfnlE3TKpl8f5-QnMzUWvX2La1Qq03iNtPbl0qx7hcCjqWAsqnfglrlhGnFBAXbb7RwXhwY9ApzSLAyF5SVsWbdk7n1RzEzrR76Zg7LAC14fKPivvFsEnbto4_UUOM7iemk3TfqjBI0epiDJleFYJAlbFpIKybeqxKMVttQaVdHL6b-eDjHJbWXDnMNXdwcCAAG4REd7jthD9nBtiOoxernhl-aeaR8zw4BFqmyCS3HhZY9R5YWEIB5DnBgJQDqIqLfYlUseisbPm2uCAXr9GCPd7OwSC_cnpWHcMvBv46P2ewoU=w750-h310-no" id="817" name="Google Shape;817;p16"/>
          <p:cNvSpPr/>
          <p:nvPr/>
        </p:nvSpPr>
        <p:spPr>
          <a:xfrm>
            <a:off x="716441" y="3243034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3">
              <a:alphaModFix/>
            </a:blip>
            <a:stretch>
              <a:fillRect b="0" l="-53987" r="-5398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6"/>
          <p:cNvSpPr/>
          <p:nvPr/>
        </p:nvSpPr>
        <p:spPr>
          <a:xfrm>
            <a:off x="-557184" y="5368670"/>
            <a:ext cx="1600200" cy="1389888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0" l="-25992" r="-25992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6"/>
          <p:cNvSpPr/>
          <p:nvPr/>
        </p:nvSpPr>
        <p:spPr>
          <a:xfrm>
            <a:off x="698856" y="6072579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8BAB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6"/>
          <p:cNvSpPr/>
          <p:nvPr/>
        </p:nvSpPr>
        <p:spPr>
          <a:xfrm>
            <a:off x="-556450" y="3937018"/>
            <a:ext cx="1600200" cy="1389888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099D8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6"/>
          <p:cNvSpPr/>
          <p:nvPr/>
        </p:nvSpPr>
        <p:spPr>
          <a:xfrm>
            <a:off x="727148" y="4654927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6"/>
          <p:cNvSpPr/>
          <p:nvPr/>
        </p:nvSpPr>
        <p:spPr>
          <a:xfrm>
            <a:off x="-562368" y="2510801"/>
            <a:ext cx="1600200" cy="1389888"/>
          </a:xfrm>
          <a:prstGeom prst="hexagon">
            <a:avLst>
              <a:gd fmla="val 2411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-7995" l="0" r="0" t="-799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16"/>
          <p:cNvSpPr/>
          <p:nvPr/>
        </p:nvSpPr>
        <p:spPr>
          <a:xfrm>
            <a:off x="3278966" y="6109380"/>
            <a:ext cx="1600200" cy="1388003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A459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16"/>
          <p:cNvSpPr/>
          <p:nvPr/>
        </p:nvSpPr>
        <p:spPr>
          <a:xfrm>
            <a:off x="1994567" y="5395802"/>
            <a:ext cx="1600200" cy="1389888"/>
          </a:xfrm>
          <a:prstGeom prst="hexagon">
            <a:avLst>
              <a:gd fmla="val 24017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-7034" l="-10995" r="-10996" t="-4945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6"/>
          <p:cNvSpPr txBox="1"/>
          <p:nvPr/>
        </p:nvSpPr>
        <p:spPr>
          <a:xfrm>
            <a:off x="950650" y="1825525"/>
            <a:ext cx="10890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Informed siting using innovative spatial analytics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Adaptive monitoring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tension sensors and breakaways on gear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deterrent technology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design using entanglement simulator technologies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16"/>
          <p:cNvSpPr/>
          <p:nvPr/>
        </p:nvSpPr>
        <p:spPr>
          <a:xfrm>
            <a:off x="8717800" y="87175"/>
            <a:ext cx="33417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6"/>
          <p:cNvSpPr txBox="1"/>
          <p:nvPr/>
        </p:nvSpPr>
        <p:spPr>
          <a:xfrm>
            <a:off x="649300" y="546500"/>
            <a:ext cx="11493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How do we reduce risk of negative interactions?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7"/>
          <p:cNvSpPr/>
          <p:nvPr/>
        </p:nvSpPr>
        <p:spPr>
          <a:xfrm>
            <a:off x="698856" y="6072579"/>
            <a:ext cx="1598534" cy="1391105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8BAB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7"/>
          <p:cNvSpPr/>
          <p:nvPr/>
        </p:nvSpPr>
        <p:spPr>
          <a:xfrm>
            <a:off x="-556450" y="3937018"/>
            <a:ext cx="1598534" cy="1391105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099D8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7"/>
          <p:cNvSpPr/>
          <p:nvPr/>
        </p:nvSpPr>
        <p:spPr>
          <a:xfrm>
            <a:off x="3278966" y="6109380"/>
            <a:ext cx="1598534" cy="1387315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A459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17"/>
          <p:cNvSpPr txBox="1"/>
          <p:nvPr/>
        </p:nvSpPr>
        <p:spPr>
          <a:xfrm>
            <a:off x="1862649" y="1124863"/>
            <a:ext cx="9629100" cy="5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Animal morphology and interactions with fishing gear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animals use visual and acoustic senses to detect structures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Quantitative data on properties of mooring lines and cages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ranges, movements, behaviors in response to aquaculture farms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shift impacts on species abundance and distribution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Nonlethal effects of disturbance on physiology, behavior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Cumulative effects on individuals and populations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17"/>
          <p:cNvSpPr/>
          <p:nvPr/>
        </p:nvSpPr>
        <p:spPr>
          <a:xfrm>
            <a:off x="722938" y="3237276"/>
            <a:ext cx="1608600" cy="1389900"/>
          </a:xfrm>
          <a:prstGeom prst="hexagon">
            <a:avLst>
              <a:gd fmla="val 25085" name="adj"/>
              <a:gd fmla="val 115470" name="vf"/>
            </a:avLst>
          </a:prstGeom>
          <a:blipFill rotWithShape="1">
            <a:blip r:embed="rId3">
              <a:alphaModFix/>
            </a:blip>
            <a:stretch>
              <a:fillRect b="0" l="-6996" r="-6995" t="0"/>
            </a:stretch>
          </a:blip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:\CAPES_Aquaculture\Projects\FY15\Projects\001_MyrandaGore_projects\010_New Photo Library\Marine Life\Marine Mammals\whale tail 1.jpg" id="838" name="Google Shape;838;p17"/>
          <p:cNvSpPr/>
          <p:nvPr/>
        </p:nvSpPr>
        <p:spPr>
          <a:xfrm>
            <a:off x="-557299" y="2477769"/>
            <a:ext cx="1600200" cy="1418700"/>
          </a:xfrm>
          <a:prstGeom prst="hexagon">
            <a:avLst>
              <a:gd fmla="val 24814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0" l="-13995" r="-13992" t="0"/>
            </a:stretch>
          </a:blip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7"/>
          <p:cNvSpPr/>
          <p:nvPr/>
        </p:nvSpPr>
        <p:spPr>
          <a:xfrm>
            <a:off x="-557306" y="5368667"/>
            <a:ext cx="1600200" cy="1389900"/>
          </a:xfrm>
          <a:prstGeom prst="hexagon">
            <a:avLst>
              <a:gd fmla="val 26068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0" l="-11996" r="-11994" t="0"/>
            </a:stretch>
          </a:blip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X:\CAROLs STUFF\Presentations\Protected Species and Aquaculture\mussel farms\New_Zealand_Mussel_farm-142523  PC=QFSE Media.jpg" id="840" name="Google Shape;840;p17"/>
          <p:cNvSpPr/>
          <p:nvPr/>
        </p:nvSpPr>
        <p:spPr>
          <a:xfrm>
            <a:off x="727147" y="4627179"/>
            <a:ext cx="1600200" cy="1431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0" l="-130959" r="-130966" t="0"/>
            </a:stretch>
          </a:blip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mussel longline aquaculture" id="841" name="Google Shape;841;p17"/>
          <p:cNvSpPr/>
          <p:nvPr/>
        </p:nvSpPr>
        <p:spPr>
          <a:xfrm>
            <a:off x="2009730" y="5368681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-28991" l="0" r="0" t="-28993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7"/>
          <p:cNvSpPr/>
          <p:nvPr/>
        </p:nvSpPr>
        <p:spPr>
          <a:xfrm>
            <a:off x="8717800" y="87175"/>
            <a:ext cx="33417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7"/>
          <p:cNvSpPr txBox="1"/>
          <p:nvPr/>
        </p:nvSpPr>
        <p:spPr>
          <a:xfrm>
            <a:off x="2452550" y="233700"/>
            <a:ext cx="819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Critical research needs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8"/>
          <p:cNvSpPr/>
          <p:nvPr/>
        </p:nvSpPr>
        <p:spPr>
          <a:xfrm>
            <a:off x="3949735" y="6124708"/>
            <a:ext cx="1600377" cy="1389488"/>
          </a:xfrm>
          <a:custGeom>
            <a:rect b="b" l="l" r="r" t="t"/>
            <a:pathLst>
              <a:path extrusionOk="0" h="564259" w="657239">
                <a:moveTo>
                  <a:pt x="0" y="282130"/>
                </a:moveTo>
                <a:lnTo>
                  <a:pt x="141065" y="0"/>
                </a:lnTo>
                <a:lnTo>
                  <a:pt x="516174" y="0"/>
                </a:lnTo>
                <a:lnTo>
                  <a:pt x="657239" y="282130"/>
                </a:lnTo>
                <a:lnTo>
                  <a:pt x="516174" y="564259"/>
                </a:lnTo>
                <a:lnTo>
                  <a:pt x="141065" y="564259"/>
                </a:lnTo>
                <a:lnTo>
                  <a:pt x="0" y="282130"/>
                </a:lnTo>
                <a:close/>
              </a:path>
            </a:pathLst>
          </a:custGeom>
          <a:solidFill>
            <a:srgbClr val="0099D8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5150" lIns="101775" spcFirstLastPara="1" rIns="101775" wrap="square" tIns="105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8"/>
          <p:cNvSpPr/>
          <p:nvPr/>
        </p:nvSpPr>
        <p:spPr>
          <a:xfrm>
            <a:off x="9202236" y="6130133"/>
            <a:ext cx="1600377" cy="1389488"/>
          </a:xfrm>
          <a:custGeom>
            <a:rect b="b" l="l" r="r" t="t"/>
            <a:pathLst>
              <a:path extrusionOk="0" h="564259" w="657239">
                <a:moveTo>
                  <a:pt x="0" y="282130"/>
                </a:moveTo>
                <a:lnTo>
                  <a:pt x="141065" y="0"/>
                </a:lnTo>
                <a:lnTo>
                  <a:pt x="516174" y="0"/>
                </a:lnTo>
                <a:lnTo>
                  <a:pt x="657239" y="282130"/>
                </a:lnTo>
                <a:lnTo>
                  <a:pt x="516174" y="564259"/>
                </a:lnTo>
                <a:lnTo>
                  <a:pt x="141065" y="564259"/>
                </a:lnTo>
                <a:lnTo>
                  <a:pt x="0" y="282130"/>
                </a:lnTo>
                <a:close/>
              </a:path>
            </a:pathLst>
          </a:custGeom>
          <a:solidFill>
            <a:srgbClr val="495A6C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05150" lIns="101775" spcFirstLastPara="1" rIns="101775" wrap="square" tIns="1051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lh3.googleusercontent.com/s6p5to8OBGsYF457fvRqNPLmiuy3wb6HRck8yBSgO1jl-T-AMkYu-ODNyAbVQ3JiKMWthpw_AIieEU4s4WS83LHH1v977lc_ZR3ejWxfDd0mAfuyPXBgvkKGI8i5gOfgzyUzM90o6kcZkrPleGjnYdOO4iJHOVFMDb0zrQCVn8snUk2tnrvgJ8NKzzOcSclsiTx6PihI-jvs6gwzqk4FKoJyu5LTMJ6MOppwtu83-_I-iayvJJYyyzJsyWq0qSjKsTQbwDK-K41ZUrUZbd-4DG8joBnuiV3cuwxocy0obfH7TuhnOQJjL3YHfnlE3TKpl8f5-QnMzUWvX2La1Qq03iNtPbl0qx7hcCjqWAsqnfglrlhGnFBAXbb7RwXhwY9ApzSLAyF5SVsWbdk7n1RzEzrR76Zg7LAC14fKPivvFsEnbto4_UUOM7iemk3TfqjBI0epiDJleFYJAlbFpIKybeqxKMVttQaVdHL6b-eDjHJbWXDnMNXdwcCAAG4REd7jthD9nBtiOoxernhl-aeaR8zw4BFqmyCS3HhZY9R5YWEIB5DnBgJQDqIqLfYlUseisbPm2uCAXr9GCPd7OwSC_cnpWHcMvBv46P2ewoU=w750-h310-no" id="851" name="Google Shape;851;p18"/>
          <p:cNvSpPr/>
          <p:nvPr/>
        </p:nvSpPr>
        <p:spPr>
          <a:xfrm>
            <a:off x="2648450" y="5468112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3">
              <a:alphaModFix/>
            </a:blip>
            <a:stretch>
              <a:fillRect b="0" l="-53987" r="-5398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lh3.googleusercontent.com/XP3dnuNGUigDWqElbYQT99xuZ2HI_RFA9m3g8hCDjs_UHmbqu7nuC9A8UTcqhEOteN9H6jFjfeaIcrS0gQNfxc6UFYtT0Y9JNctJgf-Y9R44bnvWyQWVpJi7HYpj1eYwjyOa5MfapL_-KrOEsMyzk6A-36IKjasrnWc140ssCatV-qtqVRUBbtdYgNcPBWdSa_71gThaqsHLXW9US-Q8CZwSuVJ8rlB2_1rPFP7AR910esxvSlksxI5Rz96Mn8bPBcnG3EiAFz-HwVTCR34tRH00yJ9sP4BQrYtQsAFtm8QrLxuD9WDBlnYSG-BNeBhYpo8_c3P9O910PUSniq1NpCWb3o2KPegPy9MC-fxIMtpj_Y8JtMlc4Og4mTyHhhJBSh3LoP9hnmoh9Hokc6JC8IlbrUkAeDhsZ22yXCYn3ybaf8gdiUwnO7Y5VHS_MqHLdkXfggEqfMPODOHdTYGM1XhTUvNvHtIWdrWhRvH3EDpReuN-G7TZqnfmopK1a2A-z-FeWThVfeLGjssR3IeUq-j_IbMZARajussBPA5imBiuC3welMJ3SBYhEc11ZPiT7j8MfZqhxavRVQw_YXweRYZ9YxLMNVFdokLUjYc=w864-h637-no" id="852" name="Google Shape;852;p18"/>
          <p:cNvSpPr/>
          <p:nvPr/>
        </p:nvSpPr>
        <p:spPr>
          <a:xfrm>
            <a:off x="7900241" y="5468112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0" l="-7995" r="-7995" t="0"/>
            </a:stretch>
          </a:blip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8"/>
          <p:cNvSpPr/>
          <p:nvPr/>
        </p:nvSpPr>
        <p:spPr>
          <a:xfrm>
            <a:off x="1378197" y="6163056"/>
            <a:ext cx="1598534" cy="1391105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0A459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8"/>
          <p:cNvSpPr/>
          <p:nvPr/>
        </p:nvSpPr>
        <p:spPr>
          <a:xfrm>
            <a:off x="6602079" y="6127886"/>
            <a:ext cx="1598534" cy="1391105"/>
          </a:xfrm>
          <a:custGeom>
            <a:rect b="b" l="l" r="r" t="t"/>
            <a:pathLst>
              <a:path extrusionOk="0" h="1516191" w="1766336">
                <a:moveTo>
                  <a:pt x="0" y="758096"/>
                </a:moveTo>
                <a:lnTo>
                  <a:pt x="379048" y="0"/>
                </a:lnTo>
                <a:lnTo>
                  <a:pt x="1387288" y="0"/>
                </a:lnTo>
                <a:lnTo>
                  <a:pt x="1766336" y="758096"/>
                </a:lnTo>
                <a:lnTo>
                  <a:pt x="1387288" y="1516191"/>
                </a:lnTo>
                <a:lnTo>
                  <a:pt x="379048" y="1516191"/>
                </a:lnTo>
                <a:lnTo>
                  <a:pt x="0" y="758096"/>
                </a:lnTo>
                <a:close/>
              </a:path>
            </a:pathLst>
          </a:custGeom>
          <a:solidFill>
            <a:srgbClr val="58BABB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5600" lIns="273525" spcFirstLastPara="1" rIns="273525" wrap="square" tIns="2856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:\CAPES_Aquaculture\Projects\FY15\Projects\001_MyrandaGore_projects\010_New Photo Library\Marine Life\Marine Mammals\Dolphin\dolphin.jpg" id="855" name="Google Shape;855;p18"/>
          <p:cNvSpPr/>
          <p:nvPr/>
        </p:nvSpPr>
        <p:spPr>
          <a:xfrm>
            <a:off x="5266812" y="5468112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0" l="-14995" r="-14995" t="0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8"/>
          <p:cNvSpPr/>
          <p:nvPr/>
        </p:nvSpPr>
        <p:spPr>
          <a:xfrm>
            <a:off x="10503521" y="5468112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-9765" l="-4995" r="-4996" t="0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mussel longline aquaculture" id="857" name="Google Shape;857;p18"/>
          <p:cNvSpPr/>
          <p:nvPr/>
        </p:nvSpPr>
        <p:spPr>
          <a:xfrm>
            <a:off x="88280" y="5468112"/>
            <a:ext cx="1600200" cy="1389900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-28991" l="0" r="0" t="-28993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8"/>
          <p:cNvSpPr txBox="1"/>
          <p:nvPr/>
        </p:nvSpPr>
        <p:spPr>
          <a:xfrm>
            <a:off x="406825" y="552125"/>
            <a:ext cx="83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8"/>
          <p:cNvSpPr txBox="1"/>
          <p:nvPr/>
        </p:nvSpPr>
        <p:spPr>
          <a:xfrm>
            <a:off x="1997900" y="382775"/>
            <a:ext cx="8195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Concluding remarks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8"/>
          <p:cNvSpPr txBox="1"/>
          <p:nvPr/>
        </p:nvSpPr>
        <p:spPr>
          <a:xfrm>
            <a:off x="1283700" y="1455500"/>
            <a:ext cx="9624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This information will be useful for permitting, environmental review, 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and consultations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Interactions, potential risks, mitigation strategies, critical research needs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Documentation and improved monitoring protocols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Calibri"/>
                <a:ea typeface="Calibri"/>
                <a:cs typeface="Calibri"/>
                <a:sym typeface="Calibri"/>
              </a:rPr>
              <a:t>US can learn from decades of innovation by other countries</a:t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748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8"/>
          <p:cNvSpPr/>
          <p:nvPr/>
        </p:nvSpPr>
        <p:spPr>
          <a:xfrm>
            <a:off x="8717800" y="87175"/>
            <a:ext cx="33417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9"/>
          <p:cNvSpPr txBox="1"/>
          <p:nvPr/>
        </p:nvSpPr>
        <p:spPr>
          <a:xfrm>
            <a:off x="4520230" y="4819770"/>
            <a:ext cx="35661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james.morris@noaa.gov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8" name="Google Shape;868;p19"/>
          <p:cNvGrpSpPr/>
          <p:nvPr/>
        </p:nvGrpSpPr>
        <p:grpSpPr>
          <a:xfrm>
            <a:off x="1491325" y="2179018"/>
            <a:ext cx="2866346" cy="2658975"/>
            <a:chOff x="6297846" y="3618503"/>
            <a:chExt cx="3464700" cy="2986941"/>
          </a:xfrm>
        </p:grpSpPr>
        <p:pic>
          <p:nvPicPr>
            <p:cNvPr id="869" name="Google Shape;869;p19"/>
            <p:cNvPicPr preferRelativeResize="0"/>
            <p:nvPr/>
          </p:nvPicPr>
          <p:blipFill rotWithShape="1">
            <a:blip r:embed="rId4">
              <a:alphaModFix/>
            </a:blip>
            <a:srcRect b="12048" l="0" r="20344" t="10261"/>
            <a:stretch/>
          </p:blipFill>
          <p:spPr>
            <a:xfrm>
              <a:off x="6921327" y="3618503"/>
              <a:ext cx="2217715" cy="2212848"/>
            </a:xfrm>
            <a:prstGeom prst="rect">
              <a:avLst/>
            </a:prstGeom>
            <a:noFill/>
            <a:ln>
              <a:noFill/>
            </a:ln>
            <a:effectLst>
              <a:outerShdw blurRad="190500" rotWithShape="0" algn="tl">
                <a:srgbClr val="000000">
                  <a:alpha val="69019"/>
                </a:srgbClr>
              </a:outerShdw>
            </a:effectLst>
          </p:spPr>
        </p:pic>
        <p:sp>
          <p:nvSpPr>
            <p:cNvPr id="870" name="Google Shape;870;p19"/>
            <p:cNvSpPr txBox="1"/>
            <p:nvPr/>
          </p:nvSpPr>
          <p:spPr>
            <a:xfrm>
              <a:off x="6297846" y="5959244"/>
              <a:ext cx="34647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Dr. Gretchen Bath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1" name="Google Shape;871;p19"/>
          <p:cNvSpPr txBox="1"/>
          <p:nvPr/>
        </p:nvSpPr>
        <p:spPr>
          <a:xfrm>
            <a:off x="4941413" y="4216553"/>
            <a:ext cx="2723389" cy="5752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James Morris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19"/>
          <p:cNvSpPr txBox="1"/>
          <p:nvPr/>
        </p:nvSpPr>
        <p:spPr>
          <a:xfrm>
            <a:off x="1179461" y="4792234"/>
            <a:ext cx="35661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gretchen.bath@noaa.gov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19"/>
          <p:cNvSpPr txBox="1"/>
          <p:nvPr/>
        </p:nvSpPr>
        <p:spPr>
          <a:xfrm>
            <a:off x="8025430" y="4819770"/>
            <a:ext cx="35661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ken.riley</a:t>
            </a:r>
            <a:r>
              <a:rPr b="0" i="0" lang="en-US" sz="18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@noaa.gov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19"/>
          <p:cNvSpPr txBox="1"/>
          <p:nvPr/>
        </p:nvSpPr>
        <p:spPr>
          <a:xfrm>
            <a:off x="8446613" y="4216553"/>
            <a:ext cx="27234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Dr. Ken Riley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5" name="Google Shape;87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03975" y="2149737"/>
            <a:ext cx="1608675" cy="19489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66274"/>
              </a:srgbClr>
            </a:outerShdw>
          </a:effectLst>
        </p:spPr>
      </p:pic>
      <p:sp>
        <p:nvSpPr>
          <p:cNvPr id="876" name="Google Shape;876;p19"/>
          <p:cNvSpPr/>
          <p:nvPr/>
        </p:nvSpPr>
        <p:spPr>
          <a:xfrm>
            <a:off x="-3550" y="-21150"/>
            <a:ext cx="5456400" cy="142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9"/>
          <p:cNvSpPr/>
          <p:nvPr/>
        </p:nvSpPr>
        <p:spPr>
          <a:xfrm>
            <a:off x="0" y="1323225"/>
            <a:ext cx="725700" cy="234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9"/>
          <p:cNvSpPr txBox="1"/>
          <p:nvPr/>
        </p:nvSpPr>
        <p:spPr>
          <a:xfrm>
            <a:off x="1179451" y="439778"/>
            <a:ext cx="59871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Questions/Discussion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9" name="Google Shape;879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44467" y="2179024"/>
            <a:ext cx="2963534" cy="19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58225" y="4578888"/>
            <a:ext cx="1408552" cy="4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15400" y="4680637"/>
            <a:ext cx="2021675" cy="2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204650" y="4578901"/>
            <a:ext cx="1207325" cy="4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"/>
          <p:cNvSpPr txBox="1"/>
          <p:nvPr/>
        </p:nvSpPr>
        <p:spPr>
          <a:xfrm>
            <a:off x="339450" y="251097"/>
            <a:ext cx="113607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Coastal Manager Support</a:t>
            </a:r>
            <a:endParaRPr b="1" i="0" sz="31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We have developed a blended research and services portfolio. Services inform science; science inform services. </a:t>
            </a:r>
            <a:endParaRPr b="0" i="1" sz="16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394225" y="1731200"/>
            <a:ext cx="4656000" cy="2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Types of support</a:t>
            </a:r>
            <a:b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Spatial planning </a:t>
            </a:r>
            <a:b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Environmental modeling</a:t>
            </a:r>
            <a:b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Environmental science advice</a:t>
            </a:r>
            <a:endParaRPr b="0" i="0" sz="24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Engineering review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EST - 리그베다위키" id="272" name="Google Shape;2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206" y="5365577"/>
            <a:ext cx="1162368" cy="116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627" y="5371196"/>
            <a:ext cx="1168094" cy="1162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US-&lt;strong&gt;ArmyCorpsOfEngineers&lt;/strong&gt;-Logo.svg - Wikimedia Commons" id="274" name="Google Shape;27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66942" y="5371195"/>
            <a:ext cx="1516779" cy="1162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&lt;strong&gt;Environmental Protection Agency&lt;/strong&gt; &lt;strong&gt;logo&lt;/strong&gt;.png - Wikimedia ..." id="275" name="Google Shape;27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6768" y="5293777"/>
            <a:ext cx="1209635" cy="13172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76" name="Google Shape;27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0926" y="5355595"/>
            <a:ext cx="1193534" cy="1167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rbBc - home" id="277" name="Google Shape;277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20693" y="5371195"/>
            <a:ext cx="1162368" cy="1162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eal of the &lt;strong&gt;United States&lt;/strong&gt; &lt;strong&gt;Coast&lt;/strong&gt; &lt;strong&gt;Guard&lt;/strong&gt;.svg - Wikipedia" id="278" name="Google Shape;278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70809" y="5365577"/>
            <a:ext cx="1162368" cy="1162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us fish and wildlife" id="279" name="Google Shape;279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52324" y="5365579"/>
            <a:ext cx="978076" cy="116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"/>
          <p:cNvSpPr txBox="1"/>
          <p:nvPr/>
        </p:nvSpPr>
        <p:spPr>
          <a:xfrm>
            <a:off x="627450" y="4755601"/>
            <a:ext cx="1093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Customers - All federal and state agencies 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"/>
          <p:cNvPicPr preferRelativeResize="0"/>
          <p:nvPr/>
        </p:nvPicPr>
        <p:blipFill rotWithShape="1">
          <a:blip r:embed="rId11">
            <a:alphaModFix/>
          </a:blip>
          <a:srcRect b="0" l="0" r="0" t="23377"/>
          <a:stretch/>
        </p:blipFill>
        <p:spPr>
          <a:xfrm>
            <a:off x="7099950" y="1861062"/>
            <a:ext cx="4282835" cy="218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"/>
          <p:cNvSpPr txBox="1"/>
          <p:nvPr/>
        </p:nvSpPr>
        <p:spPr>
          <a:xfrm>
            <a:off x="2844" y="1665930"/>
            <a:ext cx="25290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84B9B"/>
                </a:solidFill>
                <a:latin typeface="Calibri"/>
                <a:ea typeface="Calibri"/>
                <a:cs typeface="Calibri"/>
                <a:sym typeface="Calibri"/>
              </a:rPr>
              <a:t>December 2013</a:t>
            </a:r>
            <a:endParaRPr b="1" i="0" sz="1600" u="none" cap="none" strike="noStrike">
              <a:solidFill>
                <a:srgbClr val="18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X:\CAROLs STUFF\AQUACULTURE WHITE PAPER\2013_Price and Morris_Marine Cage Culture and The Environment - COVER.jpg" id="288" name="Google Shape;28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99" y="2219850"/>
            <a:ext cx="2279408" cy="295047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289" name="Google Shape;289;p3"/>
          <p:cNvSpPr txBox="1"/>
          <p:nvPr/>
        </p:nvSpPr>
        <p:spPr>
          <a:xfrm>
            <a:off x="5523698" y="1666227"/>
            <a:ext cx="186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84B9B"/>
                </a:solidFill>
                <a:latin typeface="Calibri"/>
                <a:ea typeface="Calibri"/>
                <a:cs typeface="Calibri"/>
                <a:sym typeface="Calibri"/>
              </a:rPr>
              <a:t>January 2017</a:t>
            </a:r>
            <a:endParaRPr b="1" i="0" sz="1600" u="none" cap="none" strike="noStrike">
              <a:solidFill>
                <a:srgbClr val="184B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 b="0" l="0" r="0" t="2466"/>
          <a:stretch/>
        </p:blipFill>
        <p:spPr>
          <a:xfrm>
            <a:off x="5113450" y="2219851"/>
            <a:ext cx="2203721" cy="29019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02395" y="2238549"/>
            <a:ext cx="2244868" cy="290197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292" name="Google Shape;292;p3"/>
          <p:cNvSpPr txBox="1"/>
          <p:nvPr/>
        </p:nvSpPr>
        <p:spPr>
          <a:xfrm>
            <a:off x="2543011" y="1665928"/>
            <a:ext cx="25290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84B9B"/>
                </a:solidFill>
                <a:latin typeface="Calibri"/>
                <a:ea typeface="Calibri"/>
                <a:cs typeface="Calibri"/>
                <a:sym typeface="Calibri"/>
              </a:rPr>
              <a:t>September 2015</a:t>
            </a:r>
            <a:endParaRPr b="1" i="0" sz="1600" u="none" cap="none" strike="noStrike">
              <a:solidFill>
                <a:srgbClr val="184B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3"/>
          <p:cNvGrpSpPr/>
          <p:nvPr/>
        </p:nvGrpSpPr>
        <p:grpSpPr>
          <a:xfrm>
            <a:off x="9835878" y="2219850"/>
            <a:ext cx="2203721" cy="2950475"/>
            <a:chOff x="9835878" y="1229250"/>
            <a:chExt cx="2203721" cy="2950475"/>
          </a:xfrm>
        </p:grpSpPr>
        <p:sp>
          <p:nvSpPr>
            <p:cNvPr id="294" name="Google Shape;294;p3"/>
            <p:cNvSpPr/>
            <p:nvPr/>
          </p:nvSpPr>
          <p:spPr>
            <a:xfrm>
              <a:off x="9835878" y="1229250"/>
              <a:ext cx="2203721" cy="2950475"/>
            </a:xfrm>
            <a:prstGeom prst="rect">
              <a:avLst/>
            </a:prstGeom>
            <a:solidFill>
              <a:srgbClr val="58BABB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i="0" lang="en-US" sz="1400" u="none" cap="small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West Coast Open-Ocean Aquafarms:  The Science of Animal-Gear Interactions &amp; Pro-Active Engineering Solutions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noaa fisheries logo" id="295" name="Google Shape;295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066328" y="3156633"/>
              <a:ext cx="470186" cy="84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hubbs sea world research institute logo" id="296" name="Google Shape;296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370673" y="3156633"/>
              <a:ext cx="476116" cy="8470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7" name="Google Shape;297;p3"/>
          <p:cNvSpPr txBox="1"/>
          <p:nvPr/>
        </p:nvSpPr>
        <p:spPr>
          <a:xfrm>
            <a:off x="8534636" y="5284096"/>
            <a:ext cx="3017100" cy="523200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Aquaculture Entanglement Workshops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 La Jolla, California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"/>
          <p:cNvSpPr txBox="1"/>
          <p:nvPr/>
        </p:nvSpPr>
        <p:spPr>
          <a:xfrm>
            <a:off x="7994498" y="5991982"/>
            <a:ext cx="136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Diane Windham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"/>
          <p:cNvSpPr txBox="1"/>
          <p:nvPr/>
        </p:nvSpPr>
        <p:spPr>
          <a:xfrm>
            <a:off x="10306021" y="5991982"/>
            <a:ext cx="104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Ann Bowles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3"/>
          <p:cNvGrpSpPr/>
          <p:nvPr/>
        </p:nvGrpSpPr>
        <p:grpSpPr>
          <a:xfrm>
            <a:off x="7590955" y="2219816"/>
            <a:ext cx="2118027" cy="2950395"/>
            <a:chOff x="6571073" y="1007042"/>
            <a:chExt cx="1844650" cy="2390920"/>
          </a:xfrm>
        </p:grpSpPr>
        <p:pic>
          <p:nvPicPr>
            <p:cNvPr id="301" name="Google Shape;301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571073" y="1007042"/>
              <a:ext cx="1844650" cy="2390920"/>
            </a:xfrm>
            <a:prstGeom prst="rect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92100" rotWithShape="0" algn="tl" dir="2700000" dist="139700">
                <a:srgbClr val="333333">
                  <a:alpha val="63921"/>
                </a:srgbClr>
              </a:outerShdw>
            </a:effectLst>
          </p:spPr>
        </p:pic>
        <p:sp>
          <p:nvSpPr>
            <p:cNvPr id="302" name="Google Shape;302;p3"/>
            <p:cNvSpPr/>
            <p:nvPr/>
          </p:nvSpPr>
          <p:spPr>
            <a:xfrm>
              <a:off x="6600187" y="1020743"/>
              <a:ext cx="1798587" cy="1277273"/>
            </a:xfrm>
            <a:prstGeom prst="rect">
              <a:avLst/>
            </a:prstGeom>
            <a:solidFill>
              <a:srgbClr val="58BABB">
                <a:alpha val="69019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105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SOUTHERN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105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CALIFORNIA OFFSHORE AQUACULTURE GEAR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105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 PROTECTED SPECIES INTERACTIONS WORKSHOP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Workshop Summary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June 20-21, 2019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3"/>
          <p:cNvSpPr/>
          <p:nvPr/>
        </p:nvSpPr>
        <p:spPr>
          <a:xfrm>
            <a:off x="9274970" y="1665928"/>
            <a:ext cx="103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June 2019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"/>
          <p:cNvSpPr txBox="1"/>
          <p:nvPr/>
        </p:nvSpPr>
        <p:spPr>
          <a:xfrm>
            <a:off x="244425" y="467325"/>
            <a:ext cx="113607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Previous studies and workshops</a:t>
            </a:r>
            <a:endParaRPr b="1" i="0" sz="31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"/>
          <p:cNvSpPr txBox="1"/>
          <p:nvPr/>
        </p:nvSpPr>
        <p:spPr>
          <a:xfrm>
            <a:off x="332700" y="5262250"/>
            <a:ext cx="186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Price and Morris 2013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"/>
          <p:cNvSpPr txBox="1"/>
          <p:nvPr/>
        </p:nvSpPr>
        <p:spPr>
          <a:xfrm>
            <a:off x="5533850" y="5213750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Price et al. 2017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"/>
          <p:cNvSpPr/>
          <p:nvPr/>
        </p:nvSpPr>
        <p:spPr>
          <a:xfrm>
            <a:off x="1474650" y="1306175"/>
            <a:ext cx="9242700" cy="3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What protected species and marine aquaculture interactions have been </a:t>
            </a:r>
            <a:r>
              <a:rPr b="1" i="0" lang="en-US" sz="2800" u="none" cap="none" strike="noStrike">
                <a:solidFill>
                  <a:srgbClr val="495A6C"/>
                </a:solidFill>
                <a:latin typeface="Calibri"/>
                <a:ea typeface="Calibri"/>
                <a:cs typeface="Calibri"/>
                <a:sym typeface="Calibri"/>
              </a:rPr>
              <a:t>documented</a:t>
            </a:r>
            <a:r>
              <a:rPr b="1" i="0" lang="en-US" sz="2800" u="none" cap="none" strike="noStrike">
                <a:solidFill>
                  <a:srgbClr val="0098D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globally?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174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How can we anticipate and proactively </a:t>
            </a:r>
            <a:r>
              <a:rPr b="1" i="0" lang="en-US" sz="2800" u="none" cap="none" strike="noStrike">
                <a:solidFill>
                  <a:srgbClr val="495A6C"/>
                </a:solidFill>
                <a:latin typeface="Calibri"/>
                <a:ea typeface="Calibri"/>
                <a:cs typeface="Calibri"/>
                <a:sym typeface="Calibri"/>
              </a:rPr>
              <a:t>mitigate risk</a:t>
            </a:r>
            <a:r>
              <a:rPr b="0" i="0" lang="en-US" sz="2800" u="none" cap="none" strike="noStrike">
                <a:solidFill>
                  <a:srgbClr val="495A6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through informed siting, gear design, and engineering?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174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How should we </a:t>
            </a:r>
            <a:r>
              <a:rPr b="1" i="0" lang="en-US" sz="2800" u="none" cap="none" strike="noStrike">
                <a:solidFill>
                  <a:srgbClr val="495A6C"/>
                </a:solidFill>
                <a:latin typeface="Calibri"/>
                <a:ea typeface="Calibri"/>
                <a:cs typeface="Calibri"/>
                <a:sym typeface="Calibri"/>
              </a:rPr>
              <a:t>monitor</a:t>
            </a:r>
            <a:r>
              <a:rPr b="0" i="0" lang="en-US" sz="2800" u="none" cap="none" strike="noStrike">
                <a:solidFill>
                  <a:srgbClr val="0174B1"/>
                </a:solidFill>
                <a:latin typeface="Calibri"/>
                <a:ea typeface="Calibri"/>
                <a:cs typeface="Calibri"/>
                <a:sym typeface="Calibri"/>
              </a:rPr>
              <a:t> farms to collect data and avoid negative impacts to vulnerable species?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"/>
          <p:cNvSpPr/>
          <p:nvPr/>
        </p:nvSpPr>
        <p:spPr>
          <a:xfrm rot="5400000">
            <a:off x="860835" y="-864025"/>
            <a:ext cx="3705600" cy="5427000"/>
          </a:xfrm>
          <a:prstGeom prst="corner">
            <a:avLst>
              <a:gd fmla="val 11755" name="adj1"/>
              <a:gd fmla="val 20352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"/>
          <p:cNvSpPr txBox="1"/>
          <p:nvPr/>
        </p:nvSpPr>
        <p:spPr>
          <a:xfrm>
            <a:off x="339450" y="-129903"/>
            <a:ext cx="113607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Primary questions</a:t>
            </a:r>
            <a:r>
              <a:rPr b="0" i="1" lang="en-US" sz="1600" u="none" cap="none" strike="noStrike">
                <a:solidFill>
                  <a:srgbClr val="17489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600" u="none" cap="none" strike="noStrike">
              <a:solidFill>
                <a:srgbClr val="1748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"/>
          <p:cNvSpPr/>
          <p:nvPr/>
        </p:nvSpPr>
        <p:spPr>
          <a:xfrm>
            <a:off x="610525" y="164826"/>
            <a:ext cx="11214045" cy="3065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800" u="none" cap="none" strike="noStrike">
                <a:solidFill>
                  <a:srgbClr val="003399"/>
                </a:solidFill>
                <a:latin typeface="Calibri"/>
                <a:ea typeface="Calibri"/>
                <a:cs typeface="Calibri"/>
                <a:sym typeface="Calibri"/>
              </a:rPr>
              <a:t>A global review of protected species interactions with marine aquaculture</a:t>
            </a:r>
            <a:endParaRPr b="0" i="0" sz="2800" u="none" cap="none" strike="noStrike">
              <a:solidFill>
                <a:srgbClr val="0033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Gretchen E. Bath | Carol A. Price | Kenneth L. Riley | James A. Morris, Jr.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5"/>
          <p:cNvSpPr txBox="1"/>
          <p:nvPr/>
        </p:nvSpPr>
        <p:spPr>
          <a:xfrm>
            <a:off x="1982261" y="3978855"/>
            <a:ext cx="7327500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Reviews in Aquaculture - forthcoming 2023</a:t>
            </a:r>
            <a:endParaRPr b="1" i="0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74610" y="2054005"/>
            <a:ext cx="3349960" cy="4335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"/>
          <p:cNvSpPr txBox="1"/>
          <p:nvPr/>
        </p:nvSpPr>
        <p:spPr>
          <a:xfrm>
            <a:off x="720325" y="99950"/>
            <a:ext cx="878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A4595"/>
                </a:solidFill>
                <a:latin typeface="Calibri"/>
                <a:ea typeface="Calibri"/>
                <a:cs typeface="Calibri"/>
                <a:sym typeface="Calibri"/>
              </a:rPr>
              <a:t>A GLOBAL REVIEW OF PROTECTED SPECIES INTERACTIONS WITH MARINE AQUACULTURE</a:t>
            </a:r>
            <a:endParaRPr b="0" i="0" sz="1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6"/>
          <p:cNvSpPr txBox="1"/>
          <p:nvPr/>
        </p:nvSpPr>
        <p:spPr>
          <a:xfrm>
            <a:off x="720325" y="522141"/>
            <a:ext cx="7282200" cy="6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AQUACULTURE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Longline mussel aquaculture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Finfish aquaculture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PROTECTED SPECIES AND MARINE AQUACULTURE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8D7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rgbClr val="0098D7"/>
                </a:solidFill>
                <a:latin typeface="Arial"/>
                <a:ea typeface="Arial"/>
                <a:cs typeface="Arial"/>
                <a:sym typeface="Arial"/>
              </a:rPr>
              <a:t>Marine mammals</a:t>
            </a:r>
            <a:endParaRPr b="1" i="0" sz="1400" u="none" cap="none" strike="noStrike">
              <a:solidFill>
                <a:srgbClr val="0098D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Habitat modification, exclusion, or competition for space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Entanglement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Underwater noise disturbances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Vessel traffic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Attraction to artificial lighting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Risk management and depredation mitigation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Sea turtles</a:t>
            </a:r>
            <a:endParaRPr b="1" i="0" sz="1400" u="none" cap="none" strike="noStrike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Entanglement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Underwater noise disturbance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Vessel traffic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Risk management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Seabirds</a:t>
            </a:r>
            <a:endParaRPr b="1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Habitat modification, attraction, or exclusion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Entanglement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Risk management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B9B"/>
              </a:buClr>
              <a:buSzPts val="1400"/>
              <a:buFont typeface="Arial"/>
              <a:buAutoNum type="arabicPeriod"/>
            </a:pPr>
            <a:r>
              <a:rPr b="1" i="0" lang="en-US" sz="1400" u="none" cap="none" strike="noStrike">
                <a:solidFill>
                  <a:srgbClr val="184B9B"/>
                </a:solidFill>
                <a:latin typeface="Arial"/>
                <a:ea typeface="Arial"/>
                <a:cs typeface="Arial"/>
                <a:sym typeface="Arial"/>
              </a:rPr>
              <a:t>Sharks</a:t>
            </a:r>
            <a:endParaRPr b="1" i="0" sz="1400" u="none" cap="none" strike="noStrike">
              <a:solidFill>
                <a:srgbClr val="184B9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Shark presence at offshore farms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Threats to gear and workers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Dietary shift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A6C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495A6C"/>
                </a:solidFill>
                <a:latin typeface="Arial"/>
                <a:ea typeface="Arial"/>
                <a:cs typeface="Arial"/>
                <a:sym typeface="Arial"/>
              </a:rPr>
              <a:t>Risk management</a:t>
            </a:r>
            <a:endParaRPr b="0" i="0" sz="1400" u="none" cap="none" strike="noStrike">
              <a:solidFill>
                <a:srgbClr val="495A6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Marine Debris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CONCLUDING REMARKS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"/>
          <p:cNvSpPr txBox="1"/>
          <p:nvPr/>
        </p:nvSpPr>
        <p:spPr>
          <a:xfrm>
            <a:off x="8178650" y="298092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INSERT IMAGE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103" y="2475775"/>
            <a:ext cx="4709676" cy="4229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Ka8qfQHqE1gJ6BE8yWA8MtdS63lgmalxOept24WfJ1xTlaA6X6CD_1pGhPp3KkBUPIjOYHSAVJImNi03Ho1w-owkr0CXI3RsJpWLd3zbxjqcmPe9IxQDlxOFNQISZkQuDn3275A-wcTKp80n0nHVXg" id="331" name="Google Shape;33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9225" y="2527850"/>
            <a:ext cx="1387200" cy="1145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5vnHUO6H_q3dCI5DI4lRfO52jbmOLVI-MBoz4sP6Dj6FbXG7G838g3HAP9SAm7NiViRTavPr207ks8Qkfi2ZaCma3036YD7oey0a1Jwboxlww2ZORMhV47oQTyVVuFLCvBed4y7Kl8t_Q5_DtQFdJQ" id="332" name="Google Shape;3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7650" y="2422780"/>
            <a:ext cx="1387200" cy="1272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agx1ZFWOddPCqqGezeGVE21IDq2B_pvrrstd_TIj0GNJXiemN8gpHCc3GEqsQNF99SXhLqhG-9F-pQg_OAwzQtocmWrdAYNh7FFiqTDaypMQMgPI4K09-Dw_gmrpsw9XLNvzFscGqy51VnChFGSmrA" id="333" name="Google Shape;33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0625" y="3049866"/>
            <a:ext cx="1540625" cy="125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wLDWuoIIwxlT61h4Yx0NcW3g3rj2p9amoXM-uzsLp8PKQZWQ1cnnIWERd7ZjHsHbbMjhBHbLwh882f0qo1XNkRrkMnMUpWYXDMkcMgu54gDWNi5oWgBl4VlYAgF9OTMhvt8EXDuL0jzQ7KKhIWdA9Q" id="334" name="Google Shape;33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38415" y="1839000"/>
            <a:ext cx="1454200" cy="125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/>
          <p:nvPr/>
        </p:nvSpPr>
        <p:spPr>
          <a:xfrm>
            <a:off x="6313053" y="602200"/>
            <a:ext cx="44037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b="1" i="0" lang="en-US" sz="40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 sources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"/>
          <p:cNvSpPr txBox="1"/>
          <p:nvPr/>
        </p:nvSpPr>
        <p:spPr>
          <a:xfrm>
            <a:off x="4761600" y="1335725"/>
            <a:ext cx="7506600" cy="43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scientific papers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government reports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online databases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international commissions and conventions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industry organization documents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certification program requirements, published data, reports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company sustainability and investor reports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newspaper articles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unpublished data from operational commercial farms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regional fishery management organizations</a:t>
            </a:r>
            <a:endParaRPr b="0" i="0" sz="2200" u="none" cap="none" strike="noStrike">
              <a:solidFill>
                <a:srgbClr val="184B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"/>
          <p:cNvSpPr txBox="1"/>
          <p:nvPr/>
        </p:nvSpPr>
        <p:spPr>
          <a:xfrm>
            <a:off x="1407454" y="602200"/>
            <a:ext cx="2250145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r>
              <a:rPr b="1" i="0" lang="en-US" sz="40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305700" y="1335700"/>
            <a:ext cx="40944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Keyword searches in: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of Science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ProQuest ASFA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Elsevier Science Direct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JSTOR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Scholar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Requests from gov. agencies, professional contacts, and searching through authoritative sources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392" y="5625879"/>
            <a:ext cx="1769125" cy="9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174" y="5857263"/>
            <a:ext cx="2760674" cy="5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5750" y="5689013"/>
            <a:ext cx="567500" cy="7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67225" y="5904200"/>
            <a:ext cx="2045025" cy="3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7"/>
          <p:cNvSpPr/>
          <p:nvPr/>
        </p:nvSpPr>
        <p:spPr>
          <a:xfrm>
            <a:off x="8717800" y="87175"/>
            <a:ext cx="3341700" cy="6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"/>
          <p:cNvSpPr txBox="1"/>
          <p:nvPr/>
        </p:nvSpPr>
        <p:spPr>
          <a:xfrm>
            <a:off x="1025325" y="1118971"/>
            <a:ext cx="6271268" cy="3570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Country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Number of animals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Gear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Outcome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Assessment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184B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Cross-reference sources – avoid double counting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8"/>
          <p:cNvSpPr/>
          <p:nvPr/>
        </p:nvSpPr>
        <p:spPr>
          <a:xfrm rot="5400000">
            <a:off x="860728" y="-864055"/>
            <a:ext cx="3705677" cy="5427137"/>
          </a:xfrm>
          <a:prstGeom prst="corner">
            <a:avLst>
              <a:gd fmla="val 11755" name="adj1"/>
              <a:gd fmla="val 20352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210198" y="4689179"/>
            <a:ext cx="790152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Additionally searching for: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Reports of no incidents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Documented presence and behavior around aquaculture gear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8"/>
          <p:cNvSpPr txBox="1"/>
          <p:nvPr/>
        </p:nvSpPr>
        <p:spPr>
          <a:xfrm>
            <a:off x="1712351" y="492139"/>
            <a:ext cx="4897215" cy="73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84B99"/>
                </a:solidFill>
                <a:latin typeface="Calibri"/>
                <a:ea typeface="Calibri"/>
                <a:cs typeface="Calibri"/>
                <a:sym typeface="Calibri"/>
              </a:rPr>
              <a:t>Data collection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8"/>
          <p:cNvGrpSpPr/>
          <p:nvPr/>
        </p:nvGrpSpPr>
        <p:grpSpPr>
          <a:xfrm>
            <a:off x="7537815" y="1703375"/>
            <a:ext cx="4336457" cy="2985804"/>
            <a:chOff x="7537815" y="1703375"/>
            <a:chExt cx="4336457" cy="2985804"/>
          </a:xfrm>
        </p:grpSpPr>
        <p:pic>
          <p:nvPicPr>
            <p:cNvPr id="359" name="Google Shape;35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37815" y="1703375"/>
              <a:ext cx="4336457" cy="298580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3921"/>
                </a:srgbClr>
              </a:outerShdw>
            </a:effectLst>
          </p:spPr>
        </p:pic>
        <p:sp>
          <p:nvSpPr>
            <p:cNvPr id="360" name="Google Shape;360;p8"/>
            <p:cNvSpPr/>
            <p:nvPr/>
          </p:nvSpPr>
          <p:spPr>
            <a:xfrm>
              <a:off x="8716035" y="4412180"/>
              <a:ext cx="31582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1" lang="en-US" sz="1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Photo Credit: Norwegian Seafood Council  (NSC)</a:t>
              </a:r>
              <a:endPara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" name="Google Shape;366;p9"/>
          <p:cNvGraphicFramePr/>
          <p:nvPr/>
        </p:nvGraphicFramePr>
        <p:xfrm>
          <a:off x="854009" y="62332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{C300CD5F-33B0-4805-8BF7-BECFD1A34118}</a:tableStyleId>
              </a:tblPr>
              <a:tblGrid>
                <a:gridCol w="2166275"/>
                <a:gridCol w="2835575"/>
                <a:gridCol w="2724725"/>
                <a:gridCol w="2826325"/>
              </a:tblGrid>
              <a:tr h="164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Stressors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Sources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Impacts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Vulnerable species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4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habitat modification, exclusion, or competition for space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farm construction, operations, and maintenance activities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behavioral change, modified access to foraging and reproduction areas, reduction in fitness, death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physical gear interaction, entanglement, or entrapment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buoy lines, anchor lines, exclusion nets, cage mesh</a:t>
                      </a:r>
                      <a:endParaRPr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behavioral change, injury, death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4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underwater noise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vessels, feeding systems, generators, aerators, net cleaning equipment,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acoustic deterrents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behavioral change, trigger stress response, communication disruption, disrupt foraging efficiency, cause habitat displacement or avoidance, temporary or permanent injury, death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artificial light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lights for navigation, personal safety, farm security, submerged lights for fish growth, maturation schedules, reduce fish densities, and evenly distribute fish in cages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behavioral change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presence of vessels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required for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construction, operations, and maintenance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vessel collision resulting in injury and/or death, navigation hazard, habitat modification, behavioral change, reduction in fitness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9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marine debris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rope, nets, buoys, feed bags, plastics, cardboard, wood, rags, tools, syringes, plastic bags, paper waste, oil filters, scrap metal, and general human trash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entanglement or ingestion resulting in sickness, starvation, injury, infection, reduction in fitness, death</a:t>
                      </a:r>
                      <a:endParaRPr/>
                    </a:p>
                  </a:txBody>
                  <a:tcPr marT="0" marB="0" marR="67475" marL="674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7475" marL="674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67" name="Google Shape;3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8448" y="-53266"/>
            <a:ext cx="3505504" cy="74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8803" y="1004490"/>
            <a:ext cx="433628" cy="4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8759" y="999027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61490" y="1002652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94293" y="1002652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27096" y="999027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90420" y="1002653"/>
            <a:ext cx="492425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3661" y="1646416"/>
            <a:ext cx="433628" cy="4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0737" y="1635488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6346" y="1644578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9033" y="1644578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31720" y="1644578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95044" y="1644578"/>
            <a:ext cx="492425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361" y="2646870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93657" y="2655960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36344" y="2655960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99668" y="2655960"/>
            <a:ext cx="492425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8276" y="4061724"/>
            <a:ext cx="433628" cy="4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352" y="4050796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50961" y="4059886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93648" y="4059886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36335" y="4059886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99659" y="4059886"/>
            <a:ext cx="492425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78009" y="4980742"/>
            <a:ext cx="433628" cy="4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71500" y="4969814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36335" y="4978904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85807" y="4978904"/>
            <a:ext cx="492425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03656" y="5885903"/>
            <a:ext cx="433628" cy="41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0732" y="5874975"/>
            <a:ext cx="433628" cy="4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6341" y="5884065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9028" y="5884065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31715" y="5884065"/>
            <a:ext cx="422604" cy="4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95039" y="5884065"/>
            <a:ext cx="492425" cy="422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9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5_Office Theme">
  <a:themeElements>
    <a:clrScheme name="NCCOS">
      <a:dk1>
        <a:srgbClr val="174894"/>
      </a:dk1>
      <a:lt1>
        <a:srgbClr val="FFFFFF"/>
      </a:lt1>
      <a:dk2>
        <a:srgbClr val="174894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Gretchen Bath</dc:creator>
</cp:coreProperties>
</file>