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5544800" cx="10058400"/>
  <p:notesSz cx="6858000" cy="9144000"/>
  <p:embeddedFontLst>
    <p:embeddedFont>
      <p:font typeface="Spectral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hX6zgGiM50t0b8TrxhvtWptPOM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Spectral-boldItalic.fntdata"/><Relationship Id="rId5" Type="http://schemas.openxmlformats.org/officeDocument/2006/relationships/slide" Target="slides/slide1.xml"/><Relationship Id="rId6" Type="http://schemas.openxmlformats.org/officeDocument/2006/relationships/font" Target="fonts/Spectral-regular.fntdata"/><Relationship Id="rId7" Type="http://schemas.openxmlformats.org/officeDocument/2006/relationships/font" Target="fonts/Spectral-bold.fntdata"/><Relationship Id="rId8" Type="http://schemas.openxmlformats.org/officeDocument/2006/relationships/font" Target="fonts/Spectral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457005" y="685800"/>
            <a:ext cx="394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457005" y="685800"/>
            <a:ext cx="394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754380" y="2544022"/>
            <a:ext cx="8549700" cy="54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3000" lIns="106000" spcFirstLastPara="1" rIns="106000" wrap="square" tIns="530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257301" y="8164620"/>
            <a:ext cx="7543800" cy="3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91515" y="827619"/>
            <a:ext cx="86754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97635" y="4731934"/>
            <a:ext cx="9863100" cy="8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619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4pPr>
            <a:lvl5pPr indent="-3619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5pPr>
            <a:lvl6pPr indent="-3619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695735" y="6330067"/>
            <a:ext cx="13173600" cy="21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2704837" y="4224067"/>
            <a:ext cx="13173600" cy="6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619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4pPr>
            <a:lvl5pPr indent="-3619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5pPr>
            <a:lvl6pPr indent="-3619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91515" y="827619"/>
            <a:ext cx="86754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91515" y="4138084"/>
            <a:ext cx="8675400" cy="9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619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4pPr>
            <a:lvl5pPr indent="-3619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5pPr>
            <a:lvl6pPr indent="-3619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86277" y="3875410"/>
            <a:ext cx="8675400" cy="6466200"/>
          </a:xfrm>
          <a:prstGeom prst="rect">
            <a:avLst/>
          </a:prstGeom>
          <a:noFill/>
          <a:ln>
            <a:noFill/>
          </a:ln>
        </p:spPr>
        <p:txBody>
          <a:bodyPr anchorCtr="0" anchor="b" bIns="53000" lIns="106000" spcFirstLastPara="1" rIns="106000" wrap="square" tIns="53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86277" y="10402786"/>
            <a:ext cx="8675400" cy="3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91515" y="827619"/>
            <a:ext cx="86754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91515" y="4138084"/>
            <a:ext cx="4274700" cy="9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619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4pPr>
            <a:lvl5pPr indent="-3619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5pPr>
            <a:lvl6pPr indent="-3619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092065" y="4138084"/>
            <a:ext cx="4274700" cy="9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619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4pPr>
            <a:lvl5pPr indent="-3619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5pPr>
            <a:lvl6pPr indent="-3619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92825" y="827619"/>
            <a:ext cx="86754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92826" y="3810636"/>
            <a:ext cx="42552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53000" lIns="106000" spcFirstLastPara="1" rIns="106000" wrap="square" tIns="53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92826" y="5678170"/>
            <a:ext cx="4255200" cy="83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619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4pPr>
            <a:lvl5pPr indent="-3619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5pPr>
            <a:lvl6pPr indent="-3619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092065" y="3810636"/>
            <a:ext cx="42762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53000" lIns="106000" spcFirstLastPara="1" rIns="106000" wrap="square" tIns="53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5092065" y="5678170"/>
            <a:ext cx="4276200" cy="83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619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4pPr>
            <a:lvl5pPr indent="-3619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5pPr>
            <a:lvl6pPr indent="-3619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91515" y="827619"/>
            <a:ext cx="86754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92825" y="1036320"/>
            <a:ext cx="3244200" cy="36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53000" lIns="106000" spcFirstLastPara="1" rIns="106000" wrap="square" tIns="53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276131" y="2238166"/>
            <a:ext cx="5092200" cy="11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463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indent="-4318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indent="-4064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indent="-37465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4pPr>
            <a:lvl5pPr indent="-37465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5pPr>
            <a:lvl6pPr indent="-3746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indent="-3746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indent="-3746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indent="-3746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92825" y="4663440"/>
            <a:ext cx="3244200" cy="86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92825" y="1036320"/>
            <a:ext cx="3244200" cy="36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53000" lIns="106000" spcFirstLastPara="1" rIns="106000" wrap="square" tIns="53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4276131" y="2238166"/>
            <a:ext cx="5092200" cy="110469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92825" y="4663440"/>
            <a:ext cx="3244200" cy="86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91515" y="827619"/>
            <a:ext cx="86754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91515" y="4138084"/>
            <a:ext cx="8675400" cy="9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69151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331845" y="14407730"/>
            <a:ext cx="33948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7103745" y="14407730"/>
            <a:ext cx="22632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000" lIns="106000" spcFirstLastPara="1" rIns="106000" wrap="square" tIns="53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47000"/>
          </a:blip>
          <a:srcRect b="220" l="21802" r="29530" t="-220"/>
          <a:stretch/>
        </p:blipFill>
        <p:spPr>
          <a:xfrm flipH="1">
            <a:off x="1" y="-33325"/>
            <a:ext cx="10079974" cy="155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41000" y="337150"/>
            <a:ext cx="9198000" cy="1307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888888">
                <a:alpha val="40000"/>
              </a:srgbClr>
            </a:outerShdw>
          </a:effectLst>
        </p:spPr>
        <p:txBody>
          <a:bodyPr anchorCtr="0" anchor="t" bIns="53000" lIns="106000" spcFirstLastPara="1" rIns="106000" wrap="square" tIns="53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An Integrated </a:t>
            </a:r>
            <a:r>
              <a:rPr b="1" lang="en-US" sz="3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Assessment</a:t>
            </a:r>
            <a:r>
              <a:rPr b="1" lang="en-US" sz="3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of Fish Habitat for the Patuxent River</a:t>
            </a:r>
            <a:endParaRPr b="1" sz="1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6" name="Google Shape;86;p1"/>
          <p:cNvSpPr txBox="1"/>
          <p:nvPr/>
        </p:nvSpPr>
        <p:spPr>
          <a:xfrm flipH="1">
            <a:off x="228550" y="7322800"/>
            <a:ext cx="4667400" cy="3826800"/>
          </a:xfrm>
          <a:prstGeom prst="rect">
            <a:avLst/>
          </a:prstGeom>
          <a:solidFill>
            <a:srgbClr val="FFFEFE">
              <a:alpha val="38100"/>
            </a:srgbClr>
          </a:solidFill>
          <a:ln>
            <a:noFill/>
          </a:ln>
        </p:spPr>
        <p:txBody>
          <a:bodyPr anchorCtr="0" anchor="t" bIns="53000" lIns="106000" spcFirstLastPara="1" rIns="106000" wrap="square" tIns="53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Why is this important?</a:t>
            </a:r>
            <a:endParaRPr b="1"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139700" lvl="0" marL="3937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ectral"/>
              <a:buChar char="🐟"/>
            </a:pP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The Chesapeake Bay Agreement aims for improved effectiveness of fish habitat conservation and restoration</a:t>
            </a: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139700" lvl="0" marL="393700" marR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2200"/>
              <a:buFont typeface="Spectral"/>
              <a:buChar char="🐟"/>
            </a:pP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The Patuxent has undergone significant ecological changes and includes a diverse array of fish barriers and fish habitats in both tidal and non-tidal waters</a:t>
            </a:r>
            <a:endParaRPr sz="22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087500" y="7314850"/>
            <a:ext cx="4780500" cy="3131700"/>
          </a:xfrm>
          <a:prstGeom prst="rect">
            <a:avLst/>
          </a:prstGeom>
          <a:solidFill>
            <a:srgbClr val="FFFEFE">
              <a:alpha val="38100"/>
            </a:srgbClr>
          </a:solidFill>
          <a:ln>
            <a:noFill/>
          </a:ln>
        </p:spPr>
        <p:txBody>
          <a:bodyPr anchorCtr="0" anchor="t" bIns="53000" lIns="106000" spcFirstLastPara="1" rIns="106000" wrap="square" tIns="53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Who is leading this project?</a:t>
            </a:r>
            <a:endParaRPr b="1"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139700" lvl="0" marL="3937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ectral"/>
              <a:buChar char="🐟"/>
            </a:pP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NOAA’s National Centers for Coastal Ocean Science, Cooperative Oxford Lab</a:t>
            </a: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139700" lvl="0" marL="3937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ectral"/>
              <a:buChar char="🐟"/>
            </a:pP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USGS Eastern Ecological Science Center, Leetown Research Lab</a:t>
            </a:r>
            <a:endParaRPr sz="2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533400" marR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84750" y="13281475"/>
            <a:ext cx="62889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Who to Contact</a:t>
            </a:r>
            <a:endParaRPr b="1" sz="4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28550" y="1804900"/>
            <a:ext cx="9639300" cy="5386200"/>
          </a:xfrm>
          <a:prstGeom prst="rect">
            <a:avLst/>
          </a:prstGeom>
          <a:solidFill>
            <a:srgbClr val="FFFEFE">
              <a:alpha val="38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228550" y="1773713"/>
            <a:ext cx="58092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3000" lIns="106000" spcFirstLastPara="1" rIns="106000" wrap="square" tIns="53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How are we accomplishing this?</a:t>
            </a:r>
            <a:endParaRPr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16600" y="14002650"/>
            <a:ext cx="4667400" cy="1167000"/>
          </a:xfrm>
          <a:prstGeom prst="rect">
            <a:avLst/>
          </a:prstGeom>
          <a:solidFill>
            <a:srgbClr val="FFFEFE">
              <a:alpha val="38100"/>
            </a:srgbClr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53000" lIns="106000" spcFirstLastPara="1" rIns="106000" wrap="square" tIns="53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NOAA Contact:</a:t>
            </a:r>
            <a:endParaRPr b="1" sz="2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Hannah Nisonson</a:t>
            </a:r>
            <a:endParaRPr b="1" sz="2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hannah.nisonson</a:t>
            </a:r>
            <a:r>
              <a:rPr b="1"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@noaa.gov</a:t>
            </a:r>
            <a:endParaRPr b="1" sz="22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087500" y="14002650"/>
            <a:ext cx="4780500" cy="1167000"/>
          </a:xfrm>
          <a:prstGeom prst="rect">
            <a:avLst/>
          </a:prstGeom>
          <a:solidFill>
            <a:srgbClr val="FFFEFE">
              <a:alpha val="38100"/>
            </a:srgbClr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53000" lIns="106000" spcFirstLastPara="1" rIns="106000" wrap="square" tIns="53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USGS Contact:</a:t>
            </a:r>
            <a:endParaRPr b="1" sz="2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Stephen Faulkner</a:t>
            </a:r>
            <a:endParaRPr b="1" sz="2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faulkners@usgs.gov</a:t>
            </a:r>
            <a:endParaRPr b="1" sz="22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28550" y="11289200"/>
            <a:ext cx="9639300" cy="1870800"/>
          </a:xfrm>
          <a:prstGeom prst="rect">
            <a:avLst/>
          </a:prstGeom>
          <a:solidFill>
            <a:srgbClr val="FFFEFE">
              <a:alpha val="38100"/>
            </a:srgbClr>
          </a:solidFill>
          <a:ln>
            <a:noFill/>
          </a:ln>
        </p:spPr>
        <p:txBody>
          <a:bodyPr anchorCtr="0" anchor="t" bIns="53000" lIns="106000" spcFirstLastPara="1" rIns="106000" wrap="square" tIns="53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What can you do?</a:t>
            </a:r>
            <a:endParaRPr b="1" sz="32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139700" lvl="0" marL="3937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ectral"/>
              <a:buChar char="🐟"/>
            </a:pP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Stakeholder input will be important in designing our assessment study</a:t>
            </a:r>
            <a:endParaRPr sz="2200">
              <a:latin typeface="Spectral"/>
              <a:ea typeface="Spectral"/>
              <a:cs typeface="Spectral"/>
              <a:sym typeface="Spectral"/>
            </a:endParaRPr>
          </a:p>
          <a:p>
            <a:pPr indent="-139700" lvl="0" marL="393700" marR="0" rtl="0" algn="l"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2200"/>
              <a:buFont typeface="Spectral"/>
              <a:buChar char="🐟"/>
            </a:pP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Any</a:t>
            </a: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insights on fish or shellfish species of interest and other fish habitat issues pertinent to you or your organization are welcomed</a:t>
            </a:r>
            <a:endParaRPr sz="22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550" y="2138650"/>
            <a:ext cx="4551300" cy="518414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7304850" y="2536600"/>
            <a:ext cx="26379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700" lvl="0" marL="393700" rtl="0" algn="l">
              <a:spcBef>
                <a:spcPts val="0"/>
              </a:spcBef>
              <a:spcAft>
                <a:spcPts val="700"/>
              </a:spcAft>
              <a:buClr>
                <a:schemeClr val="dk1"/>
              </a:buClr>
              <a:buSzPts val="2200"/>
              <a:buFont typeface="Spectral"/>
              <a:buChar char="🐟"/>
            </a:pP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We are constructing an integrated assessment between headwaters and estuary by overlaying and analyzing a variety of environmental and </a:t>
            </a: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biological</a:t>
            </a: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datasets</a:t>
            </a:r>
            <a:endParaRPr sz="1600"/>
          </a:p>
        </p:txBody>
      </p:sp>
      <p:sp>
        <p:nvSpPr>
          <p:cNvPr id="96" name="Google Shape;96;p1"/>
          <p:cNvSpPr txBox="1"/>
          <p:nvPr/>
        </p:nvSpPr>
        <p:spPr>
          <a:xfrm>
            <a:off x="228550" y="2952900"/>
            <a:ext cx="27612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700" lvl="0" marL="393700" rtl="0" algn="l">
              <a:spcBef>
                <a:spcPts val="0"/>
              </a:spcBef>
              <a:spcAft>
                <a:spcPts val="700"/>
              </a:spcAft>
              <a:buClr>
                <a:schemeClr val="dk1"/>
              </a:buClr>
              <a:buSzPts val="2200"/>
              <a:buFont typeface="Spectral"/>
              <a:buChar char="🐟"/>
            </a:pPr>
            <a:r>
              <a:rPr lang="en-US" sz="22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This joint pilot project will explore and test methods necessary for a fine-scale, management-relevant assessment across both inland and estuarine waters</a:t>
            </a:r>
            <a:endParaRPr sz="1600"/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6350" y="10733037"/>
            <a:ext cx="2533652" cy="2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2500" y="10568023"/>
            <a:ext cx="1626312" cy="5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2022-09-26T18:07:18Z</dcterms:created>
  <dc:creator>Ak Leight</dc:creator>
</cp:coreProperties>
</file>